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80"/>
  </p:notesMasterIdLst>
  <p:sldIdLst>
    <p:sldId id="316" r:id="rId3"/>
    <p:sldId id="297" r:id="rId4"/>
    <p:sldId id="333" r:id="rId5"/>
    <p:sldId id="374" r:id="rId6"/>
    <p:sldId id="334" r:id="rId7"/>
    <p:sldId id="335" r:id="rId8"/>
    <p:sldId id="414" r:id="rId9"/>
    <p:sldId id="336" r:id="rId10"/>
    <p:sldId id="376" r:id="rId11"/>
    <p:sldId id="383" r:id="rId12"/>
    <p:sldId id="384" r:id="rId13"/>
    <p:sldId id="381" r:id="rId14"/>
    <p:sldId id="385" r:id="rId15"/>
    <p:sldId id="382" r:id="rId16"/>
    <p:sldId id="406" r:id="rId17"/>
    <p:sldId id="372" r:id="rId18"/>
    <p:sldId id="377" r:id="rId19"/>
    <p:sldId id="257" r:id="rId20"/>
    <p:sldId id="311" r:id="rId21"/>
    <p:sldId id="337" r:id="rId22"/>
    <p:sldId id="407" r:id="rId23"/>
    <p:sldId id="300" r:id="rId24"/>
    <p:sldId id="371" r:id="rId25"/>
    <p:sldId id="319" r:id="rId26"/>
    <p:sldId id="386" r:id="rId27"/>
    <p:sldId id="324" r:id="rId28"/>
    <p:sldId id="323" r:id="rId29"/>
    <p:sldId id="299" r:id="rId30"/>
    <p:sldId id="317" r:id="rId31"/>
    <p:sldId id="388" r:id="rId32"/>
    <p:sldId id="389" r:id="rId33"/>
    <p:sldId id="303" r:id="rId34"/>
    <p:sldId id="387" r:id="rId35"/>
    <p:sldId id="390" r:id="rId36"/>
    <p:sldId id="391" r:id="rId37"/>
    <p:sldId id="392" r:id="rId38"/>
    <p:sldId id="393" r:id="rId39"/>
    <p:sldId id="395" r:id="rId40"/>
    <p:sldId id="394" r:id="rId41"/>
    <p:sldId id="378" r:id="rId42"/>
    <p:sldId id="320" r:id="rId43"/>
    <p:sldId id="321" r:id="rId44"/>
    <p:sldId id="326" r:id="rId45"/>
    <p:sldId id="325" r:id="rId46"/>
    <p:sldId id="322" r:id="rId47"/>
    <p:sldId id="396" r:id="rId48"/>
    <p:sldId id="397" r:id="rId49"/>
    <p:sldId id="399" r:id="rId50"/>
    <p:sldId id="398" r:id="rId51"/>
    <p:sldId id="400" r:id="rId52"/>
    <p:sldId id="401" r:id="rId53"/>
    <p:sldId id="402" r:id="rId54"/>
    <p:sldId id="403" r:id="rId55"/>
    <p:sldId id="404" r:id="rId56"/>
    <p:sldId id="405" r:id="rId57"/>
    <p:sldId id="408" r:id="rId58"/>
    <p:sldId id="409" r:id="rId59"/>
    <p:sldId id="410" r:id="rId60"/>
    <p:sldId id="411" r:id="rId61"/>
    <p:sldId id="412" r:id="rId62"/>
    <p:sldId id="413" r:id="rId63"/>
    <p:sldId id="329" r:id="rId64"/>
    <p:sldId id="339" r:id="rId65"/>
    <p:sldId id="366" r:id="rId66"/>
    <p:sldId id="344" r:id="rId67"/>
    <p:sldId id="367" r:id="rId68"/>
    <p:sldId id="351" r:id="rId69"/>
    <p:sldId id="345" r:id="rId70"/>
    <p:sldId id="340" r:id="rId71"/>
    <p:sldId id="341" r:id="rId72"/>
    <p:sldId id="348" r:id="rId73"/>
    <p:sldId id="346" r:id="rId74"/>
    <p:sldId id="347" r:id="rId75"/>
    <p:sldId id="349" r:id="rId76"/>
    <p:sldId id="350" r:id="rId77"/>
    <p:sldId id="364" r:id="rId78"/>
    <p:sldId id="332" r:id="rId79"/>
  </p:sldIdLst>
  <p:sldSz cx="12192000" cy="6858000"/>
  <p:notesSz cx="6858000" cy="9144000"/>
  <p:embeddedFontLs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Candara" panose="020E0502030303020204" pitchFamily="34" charset="0"/>
      <p:regular r:id="rId87"/>
      <p:bold r:id="rId88"/>
      <p:italic r:id="rId89"/>
      <p:boldItalic r:id="rId90"/>
    </p:embeddedFont>
    <p:embeddedFont>
      <p:font typeface="Gilroy ExtraBold" panose="00000900000000000000" pitchFamily="50" charset="-52"/>
      <p:bold r:id="rId91"/>
    </p:embeddedFont>
    <p:embeddedFont>
      <p:font typeface="Gilroy Light" panose="00000400000000000000" pitchFamily="50" charset="-52"/>
      <p:regular r:id="rId92"/>
    </p:embeddedFont>
    <p:embeddedFont>
      <p:font typeface="Roboto" pitchFamily="2" charset="0"/>
      <p:regular r:id="rId93"/>
      <p:bold r:id="rId94"/>
      <p:italic r:id="rId95"/>
      <p:boldItalic r:id="rId96"/>
    </p:embeddedFont>
    <p:embeddedFont>
      <p:font typeface="Segoe UI" panose="020B0502040204020203" pitchFamily="34" charset="0"/>
      <p:regular r:id="rId97"/>
      <p:bold r:id="rId98"/>
      <p:italic r:id="rId99"/>
      <p:boldItalic r:id="rId100"/>
    </p:embeddedFont>
    <p:embeddedFont>
      <p:font typeface="Segoe UI Light" panose="020B0502040204020203" pitchFamily="34" charset="0"/>
      <p:regular r:id="rId101"/>
      <p:italic r:id="rId10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F3297C-DEE7-4DFB-A69C-C1D8BEC1D01A}">
          <p14:sldIdLst>
            <p14:sldId id="316"/>
            <p14:sldId id="297"/>
            <p14:sldId id="333"/>
            <p14:sldId id="374"/>
            <p14:sldId id="334"/>
            <p14:sldId id="335"/>
            <p14:sldId id="414"/>
            <p14:sldId id="336"/>
            <p14:sldId id="376"/>
            <p14:sldId id="383"/>
            <p14:sldId id="384"/>
            <p14:sldId id="381"/>
            <p14:sldId id="385"/>
            <p14:sldId id="382"/>
            <p14:sldId id="406"/>
            <p14:sldId id="372"/>
            <p14:sldId id="377"/>
            <p14:sldId id="257"/>
            <p14:sldId id="311"/>
            <p14:sldId id="337"/>
            <p14:sldId id="407"/>
            <p14:sldId id="300"/>
            <p14:sldId id="371"/>
            <p14:sldId id="319"/>
            <p14:sldId id="386"/>
            <p14:sldId id="324"/>
            <p14:sldId id="323"/>
            <p14:sldId id="299"/>
            <p14:sldId id="317"/>
            <p14:sldId id="388"/>
            <p14:sldId id="389"/>
            <p14:sldId id="303"/>
            <p14:sldId id="387"/>
            <p14:sldId id="390"/>
            <p14:sldId id="391"/>
            <p14:sldId id="392"/>
            <p14:sldId id="393"/>
            <p14:sldId id="395"/>
            <p14:sldId id="394"/>
            <p14:sldId id="378"/>
            <p14:sldId id="320"/>
            <p14:sldId id="321"/>
            <p14:sldId id="326"/>
            <p14:sldId id="325"/>
            <p14:sldId id="322"/>
            <p14:sldId id="396"/>
            <p14:sldId id="397"/>
            <p14:sldId id="399"/>
            <p14:sldId id="398"/>
            <p14:sldId id="400"/>
            <p14:sldId id="401"/>
            <p14:sldId id="402"/>
            <p14:sldId id="403"/>
            <p14:sldId id="404"/>
            <p14:sldId id="405"/>
            <p14:sldId id="408"/>
            <p14:sldId id="409"/>
            <p14:sldId id="410"/>
            <p14:sldId id="411"/>
            <p14:sldId id="412"/>
            <p14:sldId id="413"/>
            <p14:sldId id="329"/>
            <p14:sldId id="339"/>
            <p14:sldId id="366"/>
            <p14:sldId id="344"/>
            <p14:sldId id="367"/>
            <p14:sldId id="351"/>
            <p14:sldId id="345"/>
            <p14:sldId id="340"/>
            <p14:sldId id="341"/>
            <p14:sldId id="348"/>
            <p14:sldId id="346"/>
            <p14:sldId id="347"/>
            <p14:sldId id="349"/>
            <p14:sldId id="350"/>
            <p14:sldId id="364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42"/>
    <a:srgbClr val="FF5143"/>
    <a:srgbClr val="7E9C4C"/>
    <a:srgbClr val="0083B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>
        <p:guide orient="horz" pos="1253"/>
        <p:guide pos="3840"/>
      </p:guideLst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22.fntdata"/><Relationship Id="rId5" Type="http://schemas.openxmlformats.org/officeDocument/2006/relationships/slide" Target="slides/slide3.xml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font" Target="fonts/font19.fntdata"/><Relationship Id="rId101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7.fntdata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7.fntdata"/><Relationship Id="rId61" Type="http://schemas.openxmlformats.org/officeDocument/2006/relationships/slide" Target="slides/slide59.xml"/><Relationship Id="rId82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20.fntdata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BD4F0-EA18-4BF2-AFB4-3E88795E3271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E5484-86D6-42FA-AA57-C73EE9789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8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3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0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3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28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1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E406D-3840-4495-9A97-271678839BA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39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8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3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67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2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77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9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7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67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67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39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76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67"/>
            </a:lvl2pPr>
            <a:lvl3pPr marL="914286" indent="0">
              <a:buNone/>
              <a:defRPr sz="1200"/>
            </a:lvl3pPr>
            <a:lvl4pPr marL="1371430" indent="0">
              <a:buNone/>
              <a:defRPr sz="1067"/>
            </a:lvl4pPr>
            <a:lvl5pPr marL="1828573" indent="0">
              <a:buNone/>
              <a:defRPr sz="1067"/>
            </a:lvl5pPr>
            <a:lvl6pPr marL="2285718" indent="0">
              <a:buNone/>
              <a:defRPr sz="1067"/>
            </a:lvl6pPr>
            <a:lvl7pPr marL="2742858" indent="0">
              <a:buNone/>
              <a:defRPr sz="1067"/>
            </a:lvl7pPr>
            <a:lvl8pPr marL="3200000" indent="0">
              <a:buNone/>
              <a:defRPr sz="1067"/>
            </a:lvl8pPr>
            <a:lvl9pPr marL="3657143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9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07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67"/>
            </a:lvl2pPr>
            <a:lvl3pPr marL="914286" indent="0">
              <a:buNone/>
              <a:defRPr sz="1200"/>
            </a:lvl3pPr>
            <a:lvl4pPr marL="1371430" indent="0">
              <a:buNone/>
              <a:defRPr sz="1067"/>
            </a:lvl4pPr>
            <a:lvl5pPr marL="1828573" indent="0">
              <a:buNone/>
              <a:defRPr sz="1067"/>
            </a:lvl5pPr>
            <a:lvl6pPr marL="2285718" indent="0">
              <a:buNone/>
              <a:defRPr sz="1067"/>
            </a:lvl6pPr>
            <a:lvl7pPr marL="2742858" indent="0">
              <a:buNone/>
              <a:defRPr sz="1067"/>
            </a:lvl7pPr>
            <a:lvl8pPr marL="3200000" indent="0">
              <a:buNone/>
              <a:defRPr sz="1067"/>
            </a:lvl8pPr>
            <a:lvl9pPr marL="3657143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11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63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19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7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3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38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8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9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02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2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1C35B1DB-FA02-48EA-854C-795534BB5E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86"/>
              <a:t>27.06.2018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BE2805EB-9382-4F50-9B6B-455BC5B28E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9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8.png"/><Relationship Id="rId5" Type="http://schemas.openxmlformats.org/officeDocument/2006/relationships/image" Target="../media/image38.jpeg"/><Relationship Id="rId15" Type="http://schemas.openxmlformats.org/officeDocument/2006/relationships/image" Target="../media/image14.png"/><Relationship Id="rId10" Type="http://schemas.openxmlformats.org/officeDocument/2006/relationships/image" Target="../media/image42.gif"/><Relationship Id="rId4" Type="http://schemas.microsoft.com/office/2007/relationships/hdphoto" Target="../media/hdphoto2.wdp"/><Relationship Id="rId9" Type="http://schemas.openxmlformats.org/officeDocument/2006/relationships/image" Target="../media/image41.jpeg"/><Relationship Id="rId1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egais.ru/news/view?id=1528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4.wdp"/><Relationship Id="rId7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microsoft.com/office/2007/relationships/hdphoto" Target="../media/hdphoto10.wdp"/><Relationship Id="rId17" Type="http://schemas.openxmlformats.org/officeDocument/2006/relationships/image" Target="../media/image76.jpeg"/><Relationship Id="rId2" Type="http://schemas.openxmlformats.org/officeDocument/2006/relationships/image" Target="../media/image68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2.png"/><Relationship Id="rId14" Type="http://schemas.microsoft.com/office/2007/relationships/hdphoto" Target="../media/hdphoto11.wdp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g"/><Relationship Id="rId18" Type="http://schemas.openxmlformats.org/officeDocument/2006/relationships/image" Target="../media/image96.jp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17" Type="http://schemas.openxmlformats.org/officeDocument/2006/relationships/image" Target="../media/image9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g"/><Relationship Id="rId10" Type="http://schemas.openxmlformats.org/officeDocument/2006/relationships/image" Target="../media/image88.jpeg"/><Relationship Id="rId19" Type="http://schemas.openxmlformats.org/officeDocument/2006/relationships/image" Target="../media/image97.jp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202" y="1965285"/>
            <a:ext cx="9056673" cy="14458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Помарочный</a:t>
            </a:r>
            <a:r>
              <a:rPr lang="ru-RU" sz="72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учет</a:t>
            </a:r>
            <a:endParaRPr lang="ru-RU" sz="1200" dirty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86943-DD3E-4BE7-8428-B8DBB507433D}"/>
              </a:ext>
            </a:extLst>
          </p:cNvPr>
          <p:cNvSpPr txBox="1"/>
          <p:nvPr/>
        </p:nvSpPr>
        <p:spPr>
          <a:xfrm>
            <a:off x="609600" y="3788165"/>
            <a:ext cx="9058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</a:rPr>
              <a:t>«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Mobile SMARTS: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ЕГАИС 3», «Магазин 15» и «Склад 15»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 </a:t>
            </a:r>
            <a:br>
              <a:rPr lang="ru-RU" sz="2400" dirty="0">
                <a:solidFill>
                  <a:schemeClr val="bg1"/>
                </a:solidFill>
                <a:latin typeface="+mj-lt"/>
              </a:rPr>
            </a:br>
            <a:r>
              <a:rPr lang="ru-RU" sz="2400" dirty="0">
                <a:solidFill>
                  <a:schemeClr val="bg1"/>
                </a:solidFill>
                <a:latin typeface="+mj-lt"/>
              </a:rPr>
              <a:t>для </a:t>
            </a:r>
            <a:r>
              <a:rPr lang="ru-RU" sz="2400" dirty="0" err="1">
                <a:solidFill>
                  <a:schemeClr val="bg1"/>
                </a:solidFill>
                <a:latin typeface="+mj-lt"/>
              </a:rPr>
              <a:t>помарочного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 учета алкогольной продукции</a:t>
            </a:r>
            <a:br>
              <a:rPr lang="ru-RU" sz="2400" dirty="0">
                <a:solidFill>
                  <a:schemeClr val="bg1"/>
                </a:solidFill>
                <a:latin typeface="+mj-lt"/>
              </a:rPr>
            </a:br>
            <a:r>
              <a:rPr lang="ru-RU" sz="2400" dirty="0">
                <a:solidFill>
                  <a:schemeClr val="bg1"/>
                </a:solidFill>
                <a:latin typeface="+mj-lt"/>
              </a:rPr>
              <a:t>на складах и в магазинах.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5FDF13-E51A-497E-BBB0-CF8ACE7C6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37" y="538162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82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Главные отличия ЕГАИС 3 от ЕГАИС 2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76656" y="2011680"/>
            <a:ext cx="1093758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 err="1"/>
              <a:t>Помарочный</a:t>
            </a:r>
            <a:r>
              <a:rPr lang="ru-RU" sz="2800" dirty="0"/>
              <a:t> учет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/>
              <a:t>Коробки и паллеты в документах ТТН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04843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Формат документа ЕГАИС 3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FB07BA-9FBD-447B-84F5-AE7391EB031A}"/>
              </a:ext>
            </a:extLst>
          </p:cNvPr>
          <p:cNvSpPr/>
          <p:nvPr/>
        </p:nvSpPr>
        <p:spPr>
          <a:xfrm>
            <a:off x="575430" y="1464330"/>
            <a:ext cx="1103161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Паллета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#1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Коробка </a:t>
            </a: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#1001</a:t>
            </a:r>
            <a:endParaRPr lang="ru-RU" sz="2800" b="1" dirty="0">
              <a:solidFill>
                <a:schemeClr val="tx2">
                  <a:lumMod val="50000"/>
                  <a:lumOff val="50000"/>
                </a:schemeClr>
              </a:solidFill>
              <a:latin typeface="+mj-lt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                                                         ……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Коробка </a:t>
            </a: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#100</a:t>
            </a:r>
            <a:r>
              <a:rPr lang="ru-RU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</a:t>
            </a:r>
            <a:endParaRPr lang="en-US" sz="28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…..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Паллета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#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pic>
        <p:nvPicPr>
          <p:cNvPr id="1026" name="Picture 2" descr="http://rostexpert.ru/img/marki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30" y="2830209"/>
            <a:ext cx="2174390" cy="6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rostexpert.ru/img/marki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53" y="2830209"/>
            <a:ext cx="2174390" cy="6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rostexpert.ru/img/marki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76" y="2830208"/>
            <a:ext cx="2174390" cy="6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892" y="1384122"/>
            <a:ext cx="1996078" cy="1539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714" y="3143816"/>
            <a:ext cx="1742776" cy="1709099"/>
          </a:xfrm>
          <a:prstGeom prst="rect">
            <a:avLst/>
          </a:prstGeom>
        </p:spPr>
      </p:pic>
      <p:pic>
        <p:nvPicPr>
          <p:cNvPr id="13" name="Picture 2" descr="http://rostexpert.ru/img/marki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17" y="5295668"/>
            <a:ext cx="1474753" cy="4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76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Зачем нужны коробки?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Коробки ускоряют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приемку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отгрузку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на приемке всё проверить и запомнить какие бутылки лежат в каких коробках, то подбирать и отгружать можно будет целыми коробками.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64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Еще раз, зачем нужны коробки?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приемке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вместо того, чтобы сканировать каждую бутылку,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можно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сканировать только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штрихкоды с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коробок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проверяя их содержимое (бутылки) только выборочно.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можно сканировать всё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Если нет доверия поставщику, то вскрываем коробки и всё сканируем.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7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И еще раз, зачем нужны коробки?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отгрузке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нужно указать в ТТН ЕГАИС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каждую бутылку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При этом за ночь надо успеть подобрать до тысячи заказов.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Нам что, сканировать каждую бутылку при любой отгрузке?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Нет!  Нужно просто </a:t>
            </a:r>
            <a:r>
              <a:rPr lang="ru-RU" sz="2800" b="1" dirty="0">
                <a:solidFill>
                  <a:srgbClr val="FF5143"/>
                </a:solidFill>
                <a:latin typeface="+mj-lt"/>
              </a:rPr>
              <a:t>рассовать бутылки по коробкам и помнить содержимое этих коробок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50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199759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408280" y="3763839"/>
            <a:ext cx="269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Готово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408280" y="4481001"/>
            <a:ext cx="2697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Готовые продуманные операции, не нужно ничего выдумывать самим.</a:t>
            </a:r>
            <a:endParaRPr lang="ru-RU" sz="1600" b="1" dirty="0"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3313195" y="3763839"/>
            <a:ext cx="269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Мобильно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3313195" y="4481001"/>
            <a:ext cx="2697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Не привязано к </a:t>
            </a:r>
            <a:r>
              <a:rPr lang="en-US" sz="1600" dirty="0">
                <a:cs typeface="Calibri" panose="020F0502020204030204" pitchFamily="34" charset="0"/>
              </a:rPr>
              <a:t>Wi-Fi </a:t>
            </a:r>
            <a:r>
              <a:rPr lang="ru-RU" sz="1600" dirty="0">
                <a:cs typeface="Calibri" panose="020F0502020204030204" pitchFamily="34" charset="0"/>
              </a:rPr>
              <a:t>или компьютеру со сканером.</a:t>
            </a:r>
          </a:p>
          <a:p>
            <a:pPr algn="ctr"/>
            <a:endParaRPr lang="ru-RU" sz="1600" dirty="0"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cs typeface="Calibri" panose="020F0502020204030204" pitchFamily="34" charset="0"/>
              </a:rPr>
              <a:t>Может работать </a:t>
            </a:r>
            <a:r>
              <a:rPr lang="ru-RU" sz="1600" b="1" dirty="0" err="1">
                <a:cs typeface="Calibri" panose="020F0502020204030204" pitchFamily="34" charset="0"/>
              </a:rPr>
              <a:t>оффлайн</a:t>
            </a:r>
            <a:r>
              <a:rPr lang="ru-RU" sz="1600" b="1" dirty="0">
                <a:cs typeface="Calibri" panose="020F0502020204030204" pitchFamily="34" charset="0"/>
              </a:rPr>
              <a:t>!!!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B458321-AABD-44A6-A652-420D00D1FE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74" y="2463449"/>
            <a:ext cx="762000" cy="704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578A9E4-033B-4177-96AB-7D783A16BB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13" y="2509602"/>
            <a:ext cx="600075" cy="600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6216261" y="3763839"/>
            <a:ext cx="269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Android + Windows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6216261" y="4481001"/>
            <a:ext cx="2697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Поддержка как </a:t>
            </a:r>
            <a:r>
              <a:rPr lang="en-US" sz="1600" dirty="0">
                <a:cs typeface="Calibri" panose="020F0502020204030204" pitchFamily="34" charset="0"/>
              </a:rPr>
              <a:t>Windows CE / Mobile, </a:t>
            </a:r>
            <a:r>
              <a:rPr lang="ru-RU" sz="1600" dirty="0">
                <a:cs typeface="Calibri" panose="020F0502020204030204" pitchFamily="34" charset="0"/>
              </a:rPr>
              <a:t>так и </a:t>
            </a:r>
            <a:r>
              <a:rPr lang="en-US" sz="1600" dirty="0">
                <a:cs typeface="Calibri" panose="020F0502020204030204" pitchFamily="34" charset="0"/>
              </a:rPr>
              <a:t>Android</a:t>
            </a:r>
            <a:endParaRPr lang="ru-RU" sz="1600" b="1" dirty="0"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9344168" y="3763839"/>
            <a:ext cx="184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Гибко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9131456" y="4481001"/>
            <a:ext cx="2267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Есть встроенные средства разработки для исправления логики операций</a:t>
            </a:r>
            <a:endParaRPr lang="ru-RU" sz="1600" b="1" dirty="0">
              <a:cs typeface="Calibri" panose="020F0502020204030204" pitchFamily="34" charset="0"/>
            </a:endParaRPr>
          </a:p>
        </p:txBody>
      </p:sp>
      <p:pic>
        <p:nvPicPr>
          <p:cNvPr id="10242" name="Picture 2" descr="Image result for android  windows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04" y="2509602"/>
            <a:ext cx="1398176" cy="67882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8" name="Picture 23" descr="Image result for software icon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301" y="2509602"/>
            <a:ext cx="790247" cy="790247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25077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Автоматизируемые операции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Какие операции ЕГАИС можно автоматизировать при помощи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Mobile SMARTS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2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Какие операции есть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76656" y="2011680"/>
            <a:ext cx="1093758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Приемка алкоголя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Отгрузка алкоголя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Агрегация и </a:t>
            </a:r>
            <a:r>
              <a:rPr lang="ru-RU" sz="2000" dirty="0" err="1"/>
              <a:t>переагрегация</a:t>
            </a:r>
            <a:endParaRPr lang="ru-RU" sz="2000" dirty="0"/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Постановка на баланс регистра 3 (привязка к партиям)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Инвентаризация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Списание</a:t>
            </a:r>
          </a:p>
          <a:p>
            <a:pPr marL="457200" indent="-457200">
              <a:lnSpc>
                <a:spcPct val="10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000" dirty="0"/>
              <a:t>Возврат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67" y="1072645"/>
            <a:ext cx="2379817" cy="42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1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1. </a:t>
            </a:r>
            <a:r>
              <a:rPr lang="ru-RU" sz="66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Помарочная</a:t>
            </a:r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приемка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штрихкодов с марок при помощи программы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терминала сбора данных со встроенным сканером. </a:t>
            </a: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35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FB07BA-9FBD-447B-84F5-AE7391EB031A}"/>
              </a:ext>
            </a:extLst>
          </p:cNvPr>
          <p:cNvSpPr/>
          <p:nvPr/>
        </p:nvSpPr>
        <p:spPr>
          <a:xfrm>
            <a:off x="582627" y="2370638"/>
            <a:ext cx="11031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Проверить, что в ТТН поставщика указаны именно те бутылки, которые приехали по факту </a:t>
            </a:r>
            <a:r>
              <a:rPr lang="ru-RU" sz="3200" dirty="0">
                <a:solidFill>
                  <a:srgbClr val="FF5143"/>
                </a:solidFill>
                <a:latin typeface="+mj-lt"/>
              </a:rPr>
              <a:t>*</a:t>
            </a:r>
            <a:endParaRPr lang="ru-RU" sz="3200" b="1" dirty="0">
              <a:solidFill>
                <a:srgbClr val="FF5143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099" y="5276007"/>
            <a:ext cx="1035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5143"/>
                </a:solidFill>
              </a:rPr>
              <a:t>*</a:t>
            </a:r>
            <a:r>
              <a:rPr lang="ru-RU" dirty="0"/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иначе после «принятия» ТТН в системе ЕГАИС на остатки организации зарегистрируются не те бутылки</a:t>
            </a:r>
          </a:p>
        </p:txBody>
      </p:sp>
    </p:spTree>
    <p:extLst>
      <p:ext uri="{BB962C8B-B14F-4D97-AF65-F5344CB8AC3E}">
        <p14:creationId xmlns:p14="http://schemas.microsoft.com/office/powerpoint/2010/main" val="128218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 чем эта презентация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для внедрения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помарочной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приемки без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 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необходимости большого проекта по ИТ.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02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Автоматизация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приемки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FB07BA-9FBD-447B-84F5-AE7391EB031A}"/>
              </a:ext>
            </a:extLst>
          </p:cNvPr>
          <p:cNvSpPr/>
          <p:nvPr/>
        </p:nvSpPr>
        <p:spPr>
          <a:xfrm>
            <a:off x="582627" y="2370638"/>
            <a:ext cx="11031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Проверка накладных поставщиков 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FF5143"/>
                </a:solidFill>
                <a:latin typeface="+mj-lt"/>
              </a:rPr>
              <a:t>при помощи мобильных устройств </a:t>
            </a:r>
          </a:p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для получения верных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помарочных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остатков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</p:spTree>
    <p:extLst>
      <p:ext uri="{BB962C8B-B14F-4D97-AF65-F5344CB8AC3E}">
        <p14:creationId xmlns:p14="http://schemas.microsoft.com/office/powerpoint/2010/main" val="3816646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Основная проблема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FB07BA-9FBD-447B-84F5-AE7391EB031A}"/>
              </a:ext>
            </a:extLst>
          </p:cNvPr>
          <p:cNvSpPr/>
          <p:nvPr/>
        </p:nvSpPr>
        <p:spPr>
          <a:xfrm>
            <a:off x="582627" y="2370638"/>
            <a:ext cx="11031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Как отработает ваш мобильный софт, если нужно выборочно проверить фуру из </a:t>
            </a:r>
            <a:r>
              <a:rPr lang="ru-RU" sz="3200" b="1" dirty="0">
                <a:solidFill>
                  <a:srgbClr val="FF5143"/>
                </a:solidFill>
                <a:latin typeface="+mj-lt"/>
              </a:rPr>
              <a:t>18 тыс. бутылок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 присутствие штрихкодов их марок в присланной ТТН ЕГАИС?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</p:spTree>
    <p:extLst>
      <p:ext uri="{BB962C8B-B14F-4D97-AF65-F5344CB8AC3E}">
        <p14:creationId xmlns:p14="http://schemas.microsoft.com/office/powerpoint/2010/main" val="4180545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Что проверяется при поступлении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бъект 2">
            <a:extLst>
              <a:ext uri="{FF2B5EF4-FFF2-40B4-BE49-F238E27FC236}">
                <a16:creationId xmlns:a16="http://schemas.microsoft.com/office/drawing/2014/main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49302" y="1846898"/>
            <a:ext cx="629442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 ли это коды транспортной упаковки?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Соответствует ли содержимое коробок?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Сканируется ли вообще марка?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 ли это коды АП, что указаны в ТТН ЕГАИС?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 ли это PDF417 марок, что указаны в ТТН ЕГАИС?</a:t>
            </a:r>
          </a:p>
          <a:p>
            <a:pPr marL="0" indent="0">
              <a:lnSpc>
                <a:spcPct val="120000"/>
              </a:lnSpc>
              <a:buNone/>
            </a:pPr>
            <a:endParaRPr lang="ru-RU" sz="1800" dirty="0"/>
          </a:p>
          <a:p>
            <a:pPr>
              <a:lnSpc>
                <a:spcPct val="120000"/>
              </a:lnSpc>
            </a:pP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882" y="1846898"/>
            <a:ext cx="3876675" cy="2990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</p:spTree>
    <p:extLst>
      <p:ext uri="{BB962C8B-B14F-4D97-AF65-F5344CB8AC3E}">
        <p14:creationId xmlns:p14="http://schemas.microsoft.com/office/powerpoint/2010/main" val="852101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 + лицензии на ПО + интеграция или АРМ ЕГАИС 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 приемке</a:t>
            </a:r>
          </a:p>
        </p:txBody>
      </p:sp>
      <p:sp>
        <p:nvSpPr>
          <p:cNvPr id="8" name="Крест 7"/>
          <p:cNvSpPr/>
          <p:nvPr/>
        </p:nvSpPr>
        <p:spPr>
          <a:xfrm>
            <a:off x="2593348" y="4042421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30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15" y="3406332"/>
            <a:ext cx="1668966" cy="166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Крест 8"/>
          <p:cNvSpPr/>
          <p:nvPr/>
        </p:nvSpPr>
        <p:spPr>
          <a:xfrm>
            <a:off x="7358494" y="4039361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911" y="3826654"/>
            <a:ext cx="3105238" cy="1727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3911" y="2995657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68589" y="5410460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589396" y="3411378"/>
            <a:ext cx="4533029" cy="1715547"/>
            <a:chOff x="2716140" y="3406332"/>
            <a:chExt cx="4533029" cy="171554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140" y="3406332"/>
              <a:ext cx="2089448" cy="1715547"/>
            </a:xfrm>
            <a:prstGeom prst="rect">
              <a:avLst/>
            </a:prstGeom>
          </p:spPr>
        </p:pic>
        <p:pic>
          <p:nvPicPr>
            <p:cNvPr id="1026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53145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www.cleverence.ru/upload/iblock/8ef/8efa12dd9c05facf6572880adf369a1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85" y="3443062"/>
              <a:ext cx="1939914" cy="163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9281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796" y="3175745"/>
            <a:ext cx="3440990" cy="1914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</a:t>
            </a:r>
            <a:r>
              <a:rPr lang="ru-RU" sz="40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приемки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7" y="3064396"/>
            <a:ext cx="2625400" cy="202549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 rot="17781401">
            <a:off x="2914109" y="3215438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2627" y="2037957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1. Проверка паллет (опционально)</a:t>
            </a:r>
          </a:p>
          <a:p>
            <a:r>
              <a:rPr lang="ru-RU" dirty="0"/>
              <a:t>Те ли коробки в тех ли паллетах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007" y="3146122"/>
            <a:ext cx="2229809" cy="2186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633267">
            <a:off x="5679794" y="2784373"/>
            <a:ext cx="246259" cy="1003635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 rot="17781401">
            <a:off x="6080215" y="3251200"/>
            <a:ext cx="991360" cy="1723405"/>
            <a:chOff x="5572905" y="3051434"/>
            <a:chExt cx="991360" cy="1723405"/>
          </a:xfrm>
        </p:grpSpPr>
        <p:pic>
          <p:nvPicPr>
            <p:cNvPr id="55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Равнобедренный треугольник 55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672301" y="2037957"/>
            <a:ext cx="331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2. Проверка коробок</a:t>
            </a:r>
          </a:p>
          <a:p>
            <a:r>
              <a:rPr lang="ru-RU" dirty="0"/>
              <a:t>Те ли бутылки в тех ли коробках</a:t>
            </a:r>
          </a:p>
          <a:p>
            <a:r>
              <a:rPr lang="ru-RU" dirty="0"/>
              <a:t>(выборочно или </a:t>
            </a:r>
            <a:r>
              <a:rPr lang="ru-RU" dirty="0" err="1"/>
              <a:t>помарочно</a:t>
            </a:r>
            <a:r>
              <a:rPr lang="ru-RU" dirty="0"/>
              <a:t>)</a:t>
            </a:r>
          </a:p>
        </p:txBody>
      </p:sp>
      <p:pic>
        <p:nvPicPr>
          <p:cNvPr id="59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3140">
            <a:off x="8440561" y="4189058"/>
            <a:ext cx="838789" cy="1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8109836" y="2037957"/>
            <a:ext cx="3504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Анализ и отправка</a:t>
            </a:r>
          </a:p>
          <a:p>
            <a:r>
              <a:rPr lang="ru-RU" dirty="0"/>
              <a:t>в АРМ-ЕГАИС для «Магазина</a:t>
            </a:r>
            <a:r>
              <a:rPr lang="ru-RU" dirty="0">
                <a:latin typeface="Calibri Light" panose="020F0302020204030204" pitchFamily="34" charset="0"/>
              </a:rPr>
              <a:t> </a:t>
            </a:r>
            <a:r>
              <a:rPr lang="ru-RU" dirty="0"/>
              <a:t>15» и «Склада 15» или в </a:t>
            </a:r>
            <a:r>
              <a:rPr lang="en-US" dirty="0"/>
              <a:t>ERP</a:t>
            </a:r>
            <a:endParaRPr lang="ru-RU" dirty="0"/>
          </a:p>
        </p:txBody>
      </p:sp>
      <p:sp>
        <p:nvSpPr>
          <p:cNvPr id="5" name="Цилиндр 4"/>
          <p:cNvSpPr/>
          <p:nvPr/>
        </p:nvSpPr>
        <p:spPr>
          <a:xfrm>
            <a:off x="10569138" y="4818149"/>
            <a:ext cx="890124" cy="6244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База данных марок</a:t>
            </a:r>
          </a:p>
        </p:txBody>
      </p:sp>
    </p:spTree>
    <p:extLst>
      <p:ext uri="{BB962C8B-B14F-4D97-AF65-F5344CB8AC3E}">
        <p14:creationId xmlns:p14="http://schemas.microsoft.com/office/powerpoint/2010/main" val="1306519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4 алгоритма работы на выбор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бъект 2">
            <a:extLst>
              <a:ext uri="{FF2B5EF4-FFF2-40B4-BE49-F238E27FC236}">
                <a16:creationId xmlns:a16="http://schemas.microsoft.com/office/drawing/2014/main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49302" y="1846898"/>
            <a:ext cx="629442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и проверка только бутылок (не обращаем внимания на коробки)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и выборочная проверка отдельных коробок (не обращаем внимание на паллеты, коробки проверяем выборочно)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Сканирование и выборочная проверка всех коробок (нужно отсканировать минимум Х бутылок с каждой коробки)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Выборочная проверка всей иерархии, включая паллеты</a:t>
            </a:r>
          </a:p>
          <a:p>
            <a:pPr marL="0" indent="0">
              <a:lnSpc>
                <a:spcPct val="120000"/>
              </a:lnSpc>
              <a:buNone/>
            </a:pPr>
            <a:endParaRPr lang="ru-RU" sz="1800" dirty="0"/>
          </a:p>
          <a:p>
            <a:pPr>
              <a:lnSpc>
                <a:spcPct val="120000"/>
              </a:lnSpc>
            </a:pPr>
            <a:endParaRPr lang="ru-RU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pic>
        <p:nvPicPr>
          <p:cNvPr id="2050" name="Picture 2" descr="https://static-s.aa-cdn.net/img/ios/572419901/da91944b3dfde22b94ba9ed9ae4d99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669" y="241261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80D2A8-A806-4C5D-A4D4-6F7ECEFAD82F}"/>
              </a:ext>
            </a:extLst>
          </p:cNvPr>
          <p:cNvSpPr txBox="1"/>
          <p:nvPr/>
        </p:nvSpPr>
        <p:spPr>
          <a:xfrm>
            <a:off x="7926401" y="3522236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Полный контроль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4127966" y="35105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Онлайн/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Оффлайн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DC637F-CA73-4B5E-9080-A9F6BC6DBAF6}"/>
              </a:ext>
            </a:extLst>
          </p:cNvPr>
          <p:cNvSpPr txBox="1"/>
          <p:nvPr/>
        </p:nvSpPr>
        <p:spPr>
          <a:xfrm>
            <a:off x="7926401" y="4239399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В отдельной базе данных есть информация по движениям каждой бутылки (при покупке АРМ ЕГАИС).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4127966" y="4227751"/>
            <a:ext cx="3403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Не привязано к кассе или компьютеру со сканером.</a:t>
            </a:r>
          </a:p>
          <a:p>
            <a:pPr algn="ctr"/>
            <a:endParaRPr lang="ru-RU" sz="1600" dirty="0"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cs typeface="Calibri" panose="020F0502020204030204" pitchFamily="34" charset="0"/>
              </a:rPr>
              <a:t>Может работать по </a:t>
            </a:r>
            <a:r>
              <a:rPr lang="en-US" sz="1600" b="1" dirty="0">
                <a:cs typeface="Calibri" panose="020F0502020204030204" pitchFamily="34" charset="0"/>
              </a:rPr>
              <a:t>Wi-Fi</a:t>
            </a:r>
            <a:r>
              <a:rPr lang="ru-RU" sz="1600" b="1" dirty="0">
                <a:cs typeface="Calibri" panose="020F0502020204030204" pitchFamily="34" charset="0"/>
              </a:rPr>
              <a:t>.</a:t>
            </a:r>
            <a:endParaRPr lang="ru-RU" sz="1600" dirty="0"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cs typeface="Calibri" panose="020F0502020204030204" pitchFamily="34" charset="0"/>
              </a:rPr>
              <a:t>Может работать </a:t>
            </a:r>
            <a:r>
              <a:rPr lang="ru-RU" sz="1600" b="1" dirty="0" err="1">
                <a:cs typeface="Calibri" panose="020F0502020204030204" pitchFamily="34" charset="0"/>
              </a:rPr>
              <a:t>оффлайн</a:t>
            </a:r>
            <a:r>
              <a:rPr lang="ru-RU" sz="1600" b="1" dirty="0">
                <a:cs typeface="Calibri" panose="020F0502020204030204" pitchFamily="34" charset="0"/>
              </a:rPr>
              <a:t>!!!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1C66A5-09D1-46B8-9A19-A6EFE588D2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00" y="2266182"/>
            <a:ext cx="666750" cy="666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664368" y="3500030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Скорость работы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494189" y="4217192"/>
            <a:ext cx="3743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По сравнению с</a:t>
            </a:r>
            <a:r>
              <a:rPr lang="ru-RU" sz="1600" dirty="0">
                <a:latin typeface="Calibri Light" panose="020F0302020204030204" pitchFamily="34" charset="0"/>
                <a:cs typeface="Calibri" panose="020F0502020204030204" pitchFamily="34" charset="0"/>
              </a:rPr>
              <a:t> </a:t>
            </a:r>
            <a:r>
              <a:rPr lang="en-US" sz="1600" dirty="0">
                <a:latin typeface="Calibri Light" panose="020F0302020204030204" pitchFamily="34" charset="0"/>
                <a:cs typeface="Calibri" panose="020F0502020204030204" pitchFamily="34" charset="0"/>
              </a:rPr>
              <a:t>RDP </a:t>
            </a:r>
            <a:r>
              <a:rPr lang="ru-RU" sz="1600" dirty="0">
                <a:latin typeface="Calibri Light" panose="020F03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600" dirty="0">
                <a:cs typeface="Calibri" panose="020F0502020204030204" pitchFamily="34" charset="0"/>
              </a:rPr>
              <a:t>ручными сканерами у</a:t>
            </a:r>
            <a:r>
              <a:rPr lang="ru-RU" sz="1600" dirty="0">
                <a:latin typeface="Calibri Light" panose="020F0302020204030204" pitchFamily="34" charset="0"/>
                <a:cs typeface="Calibri" panose="020F0502020204030204" pitchFamily="34" charset="0"/>
              </a:rPr>
              <a:t> </a:t>
            </a:r>
            <a:r>
              <a:rPr lang="ru-RU" sz="1600" dirty="0">
                <a:cs typeface="Calibri" panose="020F0502020204030204" pitchFamily="34" charset="0"/>
              </a:rPr>
              <a:t>компьютера / на кассе.</a:t>
            </a:r>
          </a:p>
          <a:p>
            <a:pPr algn="ctr"/>
            <a:endParaRPr lang="ru-RU" sz="1600" dirty="0"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cs typeface="Calibri" panose="020F0502020204030204" pitchFamily="34" charset="0"/>
              </a:rPr>
              <a:t>«Потянет» документы в 20 тыс. строк!</a:t>
            </a:r>
            <a:r>
              <a:rPr lang="ru-RU" sz="1600" b="1" dirty="0">
                <a:solidFill>
                  <a:srgbClr val="FF0000"/>
                </a:solidFill>
                <a:cs typeface="Calibri" panose="020F0502020204030204" pitchFamily="34" charset="0"/>
              </a:rPr>
              <a:t>*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E6DF9C-60CD-4B54-8192-4E9EE6DA54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61" y="2159284"/>
            <a:ext cx="762000" cy="76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7731" y="5332932"/>
            <a:ext cx="3276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*</a:t>
            </a:r>
            <a:r>
              <a:rPr lang="ru-RU" sz="1100" dirty="0"/>
              <a:t> На новом железе при наличии свободной памяти.</a:t>
            </a:r>
          </a:p>
        </p:txBody>
      </p:sp>
      <p:pic>
        <p:nvPicPr>
          <p:cNvPr id="1030" name="Picture 6" descr="Image result for online and offl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39" y="2199641"/>
            <a:ext cx="1689439" cy="886018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3371623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390297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Увеличение скорости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5D1FF7B1-68A2-449D-ABAA-7DB525150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2225"/>
            <a:ext cx="10515600" cy="4351338"/>
          </a:xfrm>
        </p:spPr>
        <p:txBody>
          <a:bodyPr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13800" dirty="0">
                <a:solidFill>
                  <a:srgbClr val="0083B0"/>
                </a:solidFill>
                <a:latin typeface="+mj-lt"/>
              </a:rPr>
              <a:t>в 3 раза</a:t>
            </a:r>
            <a:r>
              <a:rPr lang="ru-RU" dirty="0">
                <a:solidFill>
                  <a:srgbClr val="0083B0"/>
                </a:solidFill>
                <a:latin typeface="+mj-lt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/>
              <a:t>по сравнению с ручным пересчетом и проверкой</a:t>
            </a:r>
          </a:p>
        </p:txBody>
      </p:sp>
    </p:spTree>
    <p:extLst>
      <p:ext uri="{BB962C8B-B14F-4D97-AF65-F5344CB8AC3E}">
        <p14:creationId xmlns:p14="http://schemas.microsoft.com/office/powerpoint/2010/main" val="1291199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8" y="667509"/>
            <a:ext cx="11031612" cy="925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Быстро и понятно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1CEFF6-65F6-4F71-88D8-CD32AC672688}"/>
              </a:ext>
            </a:extLst>
          </p:cNvPr>
          <p:cNvSpPr txBox="1"/>
          <p:nvPr/>
        </p:nvSpPr>
        <p:spPr>
          <a:xfrm>
            <a:off x="3765921" y="5861357"/>
            <a:ext cx="4650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Терминал сбора данных сканирует акцизную марку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1487277"/>
            <a:ext cx="12192000" cy="4374080"/>
            <a:chOff x="687824" y="2068036"/>
            <a:chExt cx="9361051" cy="343525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6662" y="2068036"/>
              <a:ext cx="7329150" cy="3435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r="81107"/>
            <a:stretch/>
          </p:blipFill>
          <p:spPr>
            <a:xfrm>
              <a:off x="687824" y="2068036"/>
              <a:ext cx="3123526" cy="343525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/>
            <a:srcRect l="95860"/>
            <a:stretch/>
          </p:blipFill>
          <p:spPr>
            <a:xfrm>
              <a:off x="9459588" y="2068036"/>
              <a:ext cx="589287" cy="3435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944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2. </a:t>
            </a:r>
            <a:r>
              <a:rPr lang="ru-RU" sz="66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Помарочная</a:t>
            </a:r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отгрузка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Подбор заказов на отгрузку и проверка отгрузки с одновременным получением </a:t>
            </a:r>
            <a:r>
              <a:rPr lang="ru-RU" sz="1600" dirty="0" err="1"/>
              <a:t>побутылочной</a:t>
            </a:r>
            <a:r>
              <a:rPr lang="ru-RU" sz="1600" dirty="0"/>
              <a:t> информации для ЕГАИС 3.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 этой презентации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Постановка задачи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Автоматизируемые операции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Используемые технологии</a:t>
            </a:r>
            <a:endParaRPr lang="ru-RU" sz="3200" dirty="0"/>
          </a:p>
          <a:p>
            <a:pPr>
              <a:lnSpc>
                <a:spcPct val="120000"/>
              </a:lnSpc>
            </a:pP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10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Подобрать конкретные коробки и бутылки, подходящие под задание на подбор/отгрузку.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425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Ордер на отгрузку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10671456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/>
              <a:t>Ордер формируется в терминах номенклатуры, </a:t>
            </a:r>
            <a:r>
              <a:rPr lang="ru-RU" sz="2800" dirty="0" err="1"/>
              <a:t>алко</a:t>
            </a:r>
            <a:r>
              <a:rPr lang="ru-RU" sz="2800" dirty="0"/>
              <a:t>-наименования и т.п., а не в конкретных коробках или бутылках (чтобы не ходить и не искать их на складе).</a:t>
            </a:r>
          </a:p>
          <a:p>
            <a:pPr>
              <a:lnSpc>
                <a:spcPct val="150000"/>
              </a:lnSpc>
            </a:pPr>
            <a:br>
              <a:rPr lang="ru-RU" sz="2800" dirty="0"/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410887"/>
              </p:ext>
            </p:extLst>
          </p:nvPr>
        </p:nvGraphicFramePr>
        <p:xfrm>
          <a:off x="840476" y="4032927"/>
          <a:ext cx="10647179" cy="802640"/>
        </p:xfrm>
        <a:graphic>
          <a:graphicData uri="http://schemas.openxmlformats.org/drawingml/2006/table">
            <a:tbl>
              <a:tblPr/>
              <a:tblGrid>
                <a:gridCol w="1807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АлкоКод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АлкоНаименование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КодНоменклатуры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НомерСерии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ru-RU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67646" y="5133811"/>
            <a:ext cx="10647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Ордер можно формировать по любому сочетанию желтых колонок.   Ордер считается правильно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заполненым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если в каждой строке заполнено количество и хотя бы одна из желтых колонок.</a:t>
            </a:r>
          </a:p>
        </p:txBody>
      </p:sp>
    </p:spTree>
    <p:extLst>
      <p:ext uri="{BB962C8B-B14F-4D97-AF65-F5344CB8AC3E}">
        <p14:creationId xmlns:p14="http://schemas.microsoft.com/office/powerpoint/2010/main" val="3102242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Два варианта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отгрузки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2382649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бъект 2">
            <a:extLst>
              <a:ext uri="{FF2B5EF4-FFF2-40B4-BE49-F238E27FC236}">
                <a16:creationId xmlns:a16="http://schemas.microsoft.com/office/drawing/2014/main" id="{21C26F40-105D-40E9-AF11-F16C67610B0B}"/>
              </a:ext>
            </a:extLst>
          </p:cNvPr>
          <p:cNvSpPr txBox="1">
            <a:spLocks/>
          </p:cNvSpPr>
          <p:nvPr/>
        </p:nvSpPr>
        <p:spPr>
          <a:xfrm>
            <a:off x="554052" y="4154299"/>
            <a:ext cx="9161448" cy="1276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4261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отгрузка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582627" y="1874170"/>
            <a:ext cx="7970654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Отгрузка в заранее сформированных коробках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Отгрузка с агрегацией и пере-агрегацией</a:t>
            </a:r>
          </a:p>
        </p:txBody>
      </p:sp>
    </p:spTree>
    <p:extLst>
      <p:ext uri="{BB962C8B-B14F-4D97-AF65-F5344CB8AC3E}">
        <p14:creationId xmlns:p14="http://schemas.microsoft.com/office/powerpoint/2010/main" val="3152095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Отгрузка в готовых коробках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415739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Подходит, когда от поставщика алкоголь поступал уже в коробках, оклеенных штрих кодами транспортной упаковки.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Или когда сами агрегировали в коробки заранее.  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Сканируем этикетку с коробки — алгоритм проверяет каждую бутылку в коробке, подходит ли она под условия заказа.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758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20518" r="18604"/>
          <a:stretch/>
        </p:blipFill>
        <p:spPr>
          <a:xfrm>
            <a:off x="5148517" y="3132859"/>
            <a:ext cx="2800842" cy="1521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</a:t>
            </a:r>
            <a:r>
              <a:rPr lang="ru-RU" sz="40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отгрузки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 rot="17781401">
            <a:off x="3567610" y="3849144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4401" y="1958464"/>
            <a:ext cx="3964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товара</a:t>
            </a:r>
          </a:p>
          <a:p>
            <a:r>
              <a:rPr lang="ru-RU" dirty="0"/>
              <a:t>Сканируем штрихкод паллеты, коробки или акцизной марки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92472">
            <a:off x="3241638" y="3525201"/>
            <a:ext cx="246259" cy="10036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004074" y="1958464"/>
            <a:ext cx="326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Проверка соответствия</a:t>
            </a:r>
          </a:p>
          <a:p>
            <a:r>
              <a:rPr lang="ru-RU" dirty="0"/>
              <a:t>Алгоритм сверяет данные коробок и бутылок с ордером</a:t>
            </a:r>
          </a:p>
        </p:txBody>
      </p:sp>
      <p:pic>
        <p:nvPicPr>
          <p:cNvPr id="59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3140">
            <a:off x="7088660" y="3148044"/>
            <a:ext cx="838789" cy="1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8826184" y="1958464"/>
            <a:ext cx="2442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l="36678" r="38047" b="68316"/>
          <a:stretch/>
        </p:blipFill>
        <p:spPr>
          <a:xfrm>
            <a:off x="1035840" y="3449463"/>
            <a:ext cx="1431135" cy="138413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 rot="17781401">
            <a:off x="1724725" y="3943826"/>
            <a:ext cx="991360" cy="1723405"/>
            <a:chOff x="5572905" y="3051434"/>
            <a:chExt cx="991360" cy="1723405"/>
          </a:xfrm>
        </p:grpSpPr>
        <p:pic>
          <p:nvPicPr>
            <p:cNvPr id="23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Равнобедренный треугольник 23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8" name="Развернутая стрелка 7"/>
          <p:cNvSpPr/>
          <p:nvPr/>
        </p:nvSpPr>
        <p:spPr>
          <a:xfrm rot="5400000">
            <a:off x="9422049" y="3320620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1" y="3158938"/>
            <a:ext cx="181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1-а. Сразу целую коробку (паллету)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775451" y="3151399"/>
            <a:ext cx="181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1-б. Или отдельные бутылки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14275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Отгрузка с агрегацией и пере-агрегацией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41573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Подходит, когда коробки формируются «на лету» во время отгрузки, необходимо собрать или пересобрать бутылки в собственные новые коробки.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Печатаем новые или клеим готовые этикетки, сканируем, отгружаем.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59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20518" r="18604"/>
          <a:stretch/>
        </p:blipFill>
        <p:spPr>
          <a:xfrm>
            <a:off x="6237985" y="3520478"/>
            <a:ext cx="2800842" cy="1521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</a:t>
            </a:r>
            <a:r>
              <a:rPr lang="ru-RU" sz="40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отгрузки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 rot="17781401">
            <a:off x="4247332" y="3694784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51699" y="2334175"/>
            <a:ext cx="271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Сканирование товара</a:t>
            </a:r>
          </a:p>
          <a:p>
            <a:r>
              <a:rPr lang="ru-RU" dirty="0"/>
              <a:t>Сканируем акцизной марки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92472">
            <a:off x="3921360" y="3370841"/>
            <a:ext cx="246259" cy="10036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093542" y="2346083"/>
            <a:ext cx="326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Проверка соответствия</a:t>
            </a:r>
          </a:p>
          <a:p>
            <a:r>
              <a:rPr lang="ru-RU" dirty="0"/>
              <a:t>Алгоритм сверяет данные коробок и бутылок с ордером</a:t>
            </a:r>
          </a:p>
        </p:txBody>
      </p:sp>
      <p:pic>
        <p:nvPicPr>
          <p:cNvPr id="59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3140">
            <a:off x="8178128" y="3535663"/>
            <a:ext cx="838789" cy="1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87184" y="3516578"/>
            <a:ext cx="2229161" cy="2191056"/>
            <a:chOff x="413629" y="1441917"/>
            <a:chExt cx="2229161" cy="2191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629" y="1441917"/>
              <a:ext cx="2229161" cy="2191056"/>
            </a:xfrm>
            <a:prstGeom prst="rect">
              <a:avLst/>
            </a:prstGeom>
          </p:spPr>
        </p:pic>
        <p:pic>
          <p:nvPicPr>
            <p:cNvPr id="25" name="Picture 6" descr="Image result for barcode labe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001" y="3003973"/>
              <a:ext cx="503191" cy="337696"/>
            </a:xfrm>
            <a:prstGeom prst="rect">
              <a:avLst/>
            </a:prstGeom>
            <a:noFill/>
            <a:ln w="57150">
              <a:noFill/>
            </a:ln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 rot="14787849">
            <a:off x="2429286" y="4395758"/>
            <a:ext cx="991360" cy="1723405"/>
            <a:chOff x="5572905" y="3051434"/>
            <a:chExt cx="991360" cy="1723405"/>
          </a:xfrm>
        </p:grpSpPr>
        <p:pic>
          <p:nvPicPr>
            <p:cNvPr id="23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Равнобедренный треугольник 23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49163" y="2316249"/>
            <a:ext cx="271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коробки подбора</a:t>
            </a:r>
          </a:p>
          <a:p>
            <a:r>
              <a:rPr lang="ru-RU" dirty="0"/>
              <a:t>Клеим на пустую коробку и сканируем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61246" y="1169887"/>
            <a:ext cx="11031613" cy="92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Вариант с готовыми этикетками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90540" y="2364332"/>
            <a:ext cx="2442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4.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sp>
        <p:nvSpPr>
          <p:cNvPr id="35" name="Развернутая стрелка 34"/>
          <p:cNvSpPr/>
          <p:nvPr/>
        </p:nvSpPr>
        <p:spPr>
          <a:xfrm rot="5400000">
            <a:off x="9986405" y="3726488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26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20518" r="18604"/>
          <a:stretch/>
        </p:blipFill>
        <p:spPr>
          <a:xfrm>
            <a:off x="5544604" y="3748353"/>
            <a:ext cx="2390549" cy="12985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</a:t>
            </a:r>
            <a:r>
              <a:rPr lang="ru-RU" sz="40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помарочной</a:t>
            </a: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отгрузки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 rot="17781401">
            <a:off x="3767859" y="3676858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72226" y="2316249"/>
            <a:ext cx="271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Сканирование товара</a:t>
            </a:r>
          </a:p>
          <a:p>
            <a:r>
              <a:rPr lang="ru-RU" dirty="0"/>
              <a:t>Сканируем акцизную марку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92472">
            <a:off x="3441887" y="3352915"/>
            <a:ext cx="246259" cy="10036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425278" y="2309615"/>
            <a:ext cx="2852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Проверка соответствия</a:t>
            </a:r>
          </a:p>
          <a:p>
            <a:r>
              <a:rPr lang="ru-RU" dirty="0"/>
              <a:t>Алгоритм сверяет данные коробок и бутылок с ордером</a:t>
            </a:r>
          </a:p>
        </p:txBody>
      </p:sp>
      <p:pic>
        <p:nvPicPr>
          <p:cNvPr id="59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3140">
            <a:off x="7199741" y="3796963"/>
            <a:ext cx="715916" cy="107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8198174" y="4227837"/>
            <a:ext cx="1674352" cy="1645731"/>
            <a:chOff x="413629" y="1441917"/>
            <a:chExt cx="2229161" cy="2191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629" y="1441917"/>
              <a:ext cx="2229161" cy="2191056"/>
            </a:xfrm>
            <a:prstGeom prst="rect">
              <a:avLst/>
            </a:prstGeom>
          </p:spPr>
        </p:pic>
        <p:pic>
          <p:nvPicPr>
            <p:cNvPr id="25" name="Picture 6" descr="Image result for barcode labe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001" y="3003973"/>
              <a:ext cx="503191" cy="337696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" b="-1"/>
          <a:stretch/>
        </p:blipFill>
        <p:spPr bwMode="auto">
          <a:xfrm>
            <a:off x="1206815" y="4014808"/>
            <a:ext cx="1147371" cy="1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49163" y="2316249"/>
            <a:ext cx="2477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Нажимаем «Новая коробка»</a:t>
            </a:r>
          </a:p>
          <a:p>
            <a:r>
              <a:rPr lang="ru-RU" dirty="0"/>
              <a:t>На ТСД генерируется новый серийный номер коробки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61246" y="1169887"/>
            <a:ext cx="11031613" cy="92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Вариант с подключенным принтером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71718" y="2309614"/>
            <a:ext cx="183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5.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sp>
        <p:nvSpPr>
          <p:cNvPr id="35" name="Развернутая стрелка 34"/>
          <p:cNvSpPr/>
          <p:nvPr/>
        </p:nvSpPr>
        <p:spPr>
          <a:xfrm rot="5400000">
            <a:off x="10280591" y="3779135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3610" y="4540683"/>
            <a:ext cx="713780" cy="446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Новая коробка</a:t>
            </a:r>
          </a:p>
        </p:txBody>
      </p:sp>
      <p:sp>
        <p:nvSpPr>
          <p:cNvPr id="26" name="Стрелка вправо 25"/>
          <p:cNvSpPr/>
          <p:nvPr/>
        </p:nvSpPr>
        <p:spPr>
          <a:xfrm rot="4279712">
            <a:off x="8742234" y="4569905"/>
            <a:ext cx="514821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001" y="3173923"/>
            <a:ext cx="1340317" cy="9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8646261" y="3688166"/>
            <a:ext cx="389089" cy="48386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6" name="TextBox 35"/>
          <p:cNvSpPr txBox="1"/>
          <p:nvPr/>
        </p:nvSpPr>
        <p:spPr>
          <a:xfrm>
            <a:off x="8290416" y="2309614"/>
            <a:ext cx="169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4. Печатаем</a:t>
            </a:r>
          </a:p>
        </p:txBody>
      </p:sp>
    </p:spTree>
    <p:extLst>
      <p:ext uri="{BB962C8B-B14F-4D97-AF65-F5344CB8AC3E}">
        <p14:creationId xmlns:p14="http://schemas.microsoft.com/office/powerpoint/2010/main" val="22941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данных, принтер, лицензия + интеграция или АРМ ЕГАИС</a:t>
            </a:r>
            <a:endParaRPr lang="ru-RU" sz="2667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 отгрузке </a:t>
            </a:r>
          </a:p>
        </p:txBody>
      </p:sp>
      <p:sp>
        <p:nvSpPr>
          <p:cNvPr id="8" name="Крест 7"/>
          <p:cNvSpPr/>
          <p:nvPr/>
        </p:nvSpPr>
        <p:spPr>
          <a:xfrm>
            <a:off x="4313078" y="401704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30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9" y="3534444"/>
            <a:ext cx="1542810" cy="1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4261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отгрузка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4086463" y="3534444"/>
            <a:ext cx="3303045" cy="1715547"/>
            <a:chOff x="3946124" y="3406332"/>
            <a:chExt cx="3303045" cy="171554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24" y="3406332"/>
              <a:ext cx="2089448" cy="1715547"/>
            </a:xfrm>
            <a:prstGeom prst="rect">
              <a:avLst/>
            </a:prstGeom>
          </p:spPr>
        </p:pic>
        <p:pic>
          <p:nvPicPr>
            <p:cNvPr id="15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69329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460622" y="5626638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sp>
        <p:nvSpPr>
          <p:cNvPr id="18" name="Крест 17"/>
          <p:cNvSpPr/>
          <p:nvPr/>
        </p:nvSpPr>
        <p:spPr>
          <a:xfrm>
            <a:off x="7594966" y="406955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761" y="3844351"/>
            <a:ext cx="3105238" cy="1727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24761" y="3013354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46" y="3324069"/>
            <a:ext cx="1945691" cy="1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tehno-dv.ru/images/detailed/6/TSC_Alpha-3R1_3kaa-2l.jp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15" y="4206699"/>
            <a:ext cx="1186925" cy="11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30044" y="5499300"/>
            <a:ext cx="329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(опционально стационарный или мобильный принтер)</a:t>
            </a:r>
          </a:p>
        </p:txBody>
      </p:sp>
    </p:spTree>
    <p:extLst>
      <p:ext uri="{BB962C8B-B14F-4D97-AF65-F5344CB8AC3E}">
        <p14:creationId xmlns:p14="http://schemas.microsoft.com/office/powerpoint/2010/main" val="3974025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80D2A8-A806-4C5D-A4D4-6F7ECEFAD82F}"/>
              </a:ext>
            </a:extLst>
          </p:cNvPr>
          <p:cNvSpPr txBox="1"/>
          <p:nvPr/>
        </p:nvSpPr>
        <p:spPr>
          <a:xfrm>
            <a:off x="497913" y="3959794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Просто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DC637F-CA73-4B5E-9080-A9F6BC6DBAF6}"/>
              </a:ext>
            </a:extLst>
          </p:cNvPr>
          <p:cNvSpPr txBox="1"/>
          <p:nvPr/>
        </p:nvSpPr>
        <p:spPr>
          <a:xfrm>
            <a:off x="846439" y="4668947"/>
            <a:ext cx="2706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Очень простая операция, легко освоить.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63449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Помарояная</a:t>
            </a:r>
            <a:r>
              <a:rPr lang="ru-RU" dirty="0">
                <a:solidFill>
                  <a:schemeClr val="bg1"/>
                </a:solidFill>
              </a:rPr>
              <a:t> приемка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AFC87F-BDBE-4E09-9912-FDD1DCAF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31" y="2653992"/>
            <a:ext cx="666750" cy="666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80D2A8-A806-4C5D-A4D4-6F7ECEFAD82F}"/>
              </a:ext>
            </a:extLst>
          </p:cNvPr>
          <p:cNvSpPr txBox="1"/>
          <p:nvPr/>
        </p:nvSpPr>
        <p:spPr>
          <a:xfrm>
            <a:off x="4372649" y="3959794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Мобильная печать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DC637F-CA73-4B5E-9080-A9F6BC6DBAF6}"/>
              </a:ext>
            </a:extLst>
          </p:cNvPr>
          <p:cNvSpPr txBox="1"/>
          <p:nvPr/>
        </p:nvSpPr>
        <p:spPr>
          <a:xfrm>
            <a:off x="4721175" y="4668947"/>
            <a:ext cx="270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Можно печатать на любые принтеры прямо во время операции.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80D2A8-A806-4C5D-A4D4-6F7ECEFAD82F}"/>
              </a:ext>
            </a:extLst>
          </p:cNvPr>
          <p:cNvSpPr txBox="1"/>
          <p:nvPr/>
        </p:nvSpPr>
        <p:spPr>
          <a:xfrm>
            <a:off x="8013707" y="3959794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Любой уровень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DC637F-CA73-4B5E-9080-A9F6BC6DBAF6}"/>
              </a:ext>
            </a:extLst>
          </p:cNvPr>
          <p:cNvSpPr txBox="1"/>
          <p:nvPr/>
        </p:nvSpPr>
        <p:spPr>
          <a:xfrm>
            <a:off x="8362233" y="4668947"/>
            <a:ext cx="2706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Можно отгружать целыми паллетами, отдельными коробками, отдельными бутылками.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43519" y="2325004"/>
            <a:ext cx="1261843" cy="11041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25248" y="2653992"/>
            <a:ext cx="924127" cy="7594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08372" y="2803144"/>
            <a:ext cx="381844" cy="36844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Группа 7"/>
          <p:cNvGrpSpPr/>
          <p:nvPr/>
        </p:nvGrpSpPr>
        <p:grpSpPr>
          <a:xfrm>
            <a:off x="10116175" y="2745110"/>
            <a:ext cx="642137" cy="484513"/>
            <a:chOff x="3892269" y="2881881"/>
            <a:chExt cx="642137" cy="484513"/>
          </a:xfrm>
        </p:grpSpPr>
        <p:pic>
          <p:nvPicPr>
            <p:cNvPr id="2052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5" r="27086"/>
            <a:stretch/>
          </p:blipFill>
          <p:spPr bwMode="auto">
            <a:xfrm>
              <a:off x="3892269" y="2888539"/>
              <a:ext cx="234669" cy="477855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35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5" r="27086"/>
            <a:stretch/>
          </p:blipFill>
          <p:spPr bwMode="auto">
            <a:xfrm>
              <a:off x="4099178" y="2881881"/>
              <a:ext cx="234669" cy="477855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36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5" r="27086"/>
            <a:stretch/>
          </p:blipFill>
          <p:spPr bwMode="auto">
            <a:xfrm>
              <a:off x="4299737" y="2882189"/>
              <a:ext cx="234669" cy="477855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3677544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Что необходимо сделать, чтобы быть готовыми к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помарочному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учету в ЕГАИС.</a:t>
            </a: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9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3. Агрегация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Упаковка в коробки и паллеты с одновременным получением информации для ЕГАИС 3.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1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Что делается при агрегации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Сканируются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марки с бутылок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 печатаются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этикетки для коробок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Сканируются штрихкоды с этикеток коробок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Печатаются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этикетки для паллет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Сканируются штрихкоды с этикеток паллет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282" y="2757065"/>
            <a:ext cx="1889522" cy="1825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Агрегация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002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бутылка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1100136" y="4934205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1470866" y="4934204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1851236" y="4934205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8" r="34707"/>
          <a:stretch/>
        </p:blipFill>
        <p:spPr bwMode="auto">
          <a:xfrm>
            <a:off x="2235278" y="4934203"/>
            <a:ext cx="367057" cy="12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3857">
            <a:off x="1199591" y="3256616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Равнобедренный треугольник 9"/>
          <p:cNvSpPr/>
          <p:nvPr/>
        </p:nvSpPr>
        <p:spPr>
          <a:xfrm rot="20839290">
            <a:off x="1032310" y="3954074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936782" y="5496608"/>
            <a:ext cx="523695" cy="4074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28" name="Picture 4" descr="Image result for короб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29" y="5088337"/>
            <a:ext cx="1007595" cy="100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arcode lab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61" y="5803435"/>
            <a:ext cx="503191" cy="33769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5400000">
            <a:off x="4100907" y="2454737"/>
            <a:ext cx="523695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4096755" y="4415487"/>
            <a:ext cx="514821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Стрелка вправо 19"/>
          <p:cNvSpPr/>
          <p:nvPr/>
        </p:nvSpPr>
        <p:spPr>
          <a:xfrm>
            <a:off x="5926854" y="5512993"/>
            <a:ext cx="523695" cy="4074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17" name="Группа 16"/>
          <p:cNvGrpSpPr/>
          <p:nvPr/>
        </p:nvGrpSpPr>
        <p:grpSpPr>
          <a:xfrm>
            <a:off x="6901414" y="4994374"/>
            <a:ext cx="1783289" cy="1469181"/>
            <a:chOff x="5158126" y="3453095"/>
            <a:chExt cx="1337467" cy="11018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126" y="4107110"/>
              <a:ext cx="1337467" cy="447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Группа 10"/>
            <p:cNvGrpSpPr/>
            <p:nvPr/>
          </p:nvGrpSpPr>
          <p:grpSpPr>
            <a:xfrm>
              <a:off x="5369282" y="3830081"/>
              <a:ext cx="530643" cy="534821"/>
              <a:chOff x="5724128" y="3327689"/>
              <a:chExt cx="1028496" cy="1036594"/>
            </a:xfrm>
          </p:grpSpPr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5837386" y="4066910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5758351" y="3830081"/>
              <a:ext cx="530643" cy="534821"/>
              <a:chOff x="6588224" y="3327689"/>
              <a:chExt cx="1028496" cy="1036594"/>
            </a:xfrm>
          </p:grpSpPr>
          <p:pic>
            <p:nvPicPr>
              <p:cNvPr id="1040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6701088" y="4062236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Группа 34"/>
            <p:cNvGrpSpPr/>
            <p:nvPr/>
          </p:nvGrpSpPr>
          <p:grpSpPr>
            <a:xfrm>
              <a:off x="5369282" y="3454250"/>
              <a:ext cx="530643" cy="534821"/>
              <a:chOff x="6588224" y="3327689"/>
              <a:chExt cx="1028496" cy="1036594"/>
            </a:xfrm>
          </p:grpSpPr>
          <p:pic>
            <p:nvPicPr>
              <p:cNvPr id="36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6701088" y="4062236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5758351" y="3453095"/>
              <a:ext cx="530643" cy="534821"/>
              <a:chOff x="6588224" y="3327689"/>
              <a:chExt cx="1028496" cy="1036594"/>
            </a:xfrm>
          </p:grpSpPr>
          <p:pic>
            <p:nvPicPr>
              <p:cNvPr id="39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3327689"/>
                <a:ext cx="1028496" cy="103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6" descr="Image result for barcode label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612"/>
              <a:stretch/>
            </p:blipFill>
            <p:spPr bwMode="auto">
              <a:xfrm>
                <a:off x="6701088" y="4062236"/>
                <a:ext cx="532868" cy="24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42" name="Picture 18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80" y="5194865"/>
            <a:ext cx="397081" cy="49196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86" y="3180941"/>
            <a:ext cx="1340317" cy="9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84346" y="3695184"/>
            <a:ext cx="389089" cy="48386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90" y="3181427"/>
            <a:ext cx="1340317" cy="9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7225394" y="3700279"/>
            <a:ext cx="389089" cy="48386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1" name="Стрелка вправо 50"/>
          <p:cNvSpPr/>
          <p:nvPr/>
        </p:nvSpPr>
        <p:spPr>
          <a:xfrm rot="5400000">
            <a:off x="7155384" y="4415487"/>
            <a:ext cx="514821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3" name="Стрелка вправо 52"/>
          <p:cNvSpPr/>
          <p:nvPr/>
        </p:nvSpPr>
        <p:spPr>
          <a:xfrm>
            <a:off x="5196691" y="1430059"/>
            <a:ext cx="1460324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4" name="Стрелка вправо 53"/>
          <p:cNvSpPr/>
          <p:nvPr/>
        </p:nvSpPr>
        <p:spPr>
          <a:xfrm>
            <a:off x="9181015" y="5496608"/>
            <a:ext cx="523695" cy="4074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0320">
            <a:off x="2069607" y="3270992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Равнобедренный треугольник 64"/>
          <p:cNvSpPr/>
          <p:nvPr/>
        </p:nvSpPr>
        <p:spPr>
          <a:xfrm rot="775753">
            <a:off x="1416231" y="3953302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  <p:sp>
        <p:nvSpPr>
          <p:cNvPr id="21" name="Стрелка углом 20"/>
          <p:cNvSpPr/>
          <p:nvPr/>
        </p:nvSpPr>
        <p:spPr>
          <a:xfrm>
            <a:off x="1773157" y="1417622"/>
            <a:ext cx="1892867" cy="1559543"/>
          </a:xfrm>
          <a:prstGeom prst="bentArrow">
            <a:avLst>
              <a:gd name="adj1" fmla="val 14420"/>
              <a:gd name="adj2" fmla="val 14419"/>
              <a:gd name="adj3" fmla="val 12656"/>
              <a:gd name="adj4" fmla="val 61384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47" name="Picture 23" descr="Image result for software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6" y="1316766"/>
            <a:ext cx="790247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3" descr="Image result for software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09" y="1316766"/>
            <a:ext cx="790247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Стрелка вправо 69"/>
          <p:cNvSpPr/>
          <p:nvPr/>
        </p:nvSpPr>
        <p:spPr>
          <a:xfrm rot="5400000">
            <a:off x="7148893" y="2403513"/>
            <a:ext cx="523695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5" y="5060468"/>
            <a:ext cx="1250635" cy="1250635"/>
          </a:xfrm>
          <a:prstGeom prst="rect">
            <a:avLst/>
          </a:prstGeom>
        </p:spPr>
      </p:pic>
      <p:sp>
        <p:nvSpPr>
          <p:cNvPr id="52" name="Заголовок 1"/>
          <p:cNvSpPr>
            <a:spLocks noGrp="1"/>
          </p:cNvSpPr>
          <p:nvPr>
            <p:ph type="title"/>
          </p:nvPr>
        </p:nvSpPr>
        <p:spPr>
          <a:xfrm>
            <a:off x="0" y="1251"/>
            <a:ext cx="12192000" cy="900573"/>
          </a:xfrm>
          <a:solidFill>
            <a:srgbClr val="FF5143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агрегации бутылок в коробку и коробок в паллету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5"/>
          <a:srcRect t="18495" r="18494"/>
          <a:stretch/>
        </p:blipFill>
        <p:spPr>
          <a:xfrm>
            <a:off x="9400202" y="2089254"/>
            <a:ext cx="2039301" cy="113439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346193" y="1377185"/>
            <a:ext cx="217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j-lt"/>
              </a:rPr>
              <a:t>Учетная система или АРМ ЕГАИС</a:t>
            </a:r>
            <a:endParaRPr lang="ru-RU" sz="20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7" name="Стрелка вправо 56"/>
          <p:cNvSpPr/>
          <p:nvPr/>
        </p:nvSpPr>
        <p:spPr>
          <a:xfrm>
            <a:off x="8058959" y="1430059"/>
            <a:ext cx="979845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3857">
            <a:off x="6724566" y="4145432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Равнобедренный треугольник 48"/>
          <p:cNvSpPr/>
          <p:nvPr/>
        </p:nvSpPr>
        <p:spPr>
          <a:xfrm rot="20839290">
            <a:off x="6557285" y="4842890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0320">
            <a:off x="7594582" y="4159808"/>
            <a:ext cx="536615" cy="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Равнобедренный треугольник 58"/>
          <p:cNvSpPr/>
          <p:nvPr/>
        </p:nvSpPr>
        <p:spPr>
          <a:xfrm rot="775753">
            <a:off x="6941206" y="4842118"/>
            <a:ext cx="1290621" cy="1565180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ru-RU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18" grpId="0" animBg="1"/>
      <p:bldP spid="19" grpId="0" animBg="1"/>
      <p:bldP spid="20" grpId="0" animBg="1"/>
      <p:bldP spid="13" grpId="0" animBg="1"/>
      <p:bldP spid="50" grpId="0" animBg="1"/>
      <p:bldP spid="51" grpId="0" animBg="1"/>
      <p:bldP spid="53" grpId="0" animBg="1"/>
      <p:bldP spid="54" grpId="0" animBg="1"/>
      <p:bldP spid="65" grpId="0" animBg="1"/>
      <p:bldP spid="65" grpId="1" animBg="1"/>
      <p:bldP spid="21" grpId="0" animBg="1"/>
      <p:bldP spid="70" grpId="0" animBg="1"/>
      <p:bldP spid="57" grpId="0" animBg="1"/>
      <p:bldP spid="49" grpId="0" animBg="1"/>
      <p:bldP spid="49" grpId="1" animBg="1"/>
      <p:bldP spid="59" grpId="0" animBg="1"/>
      <p:bldP spid="5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данных, принтер, лицензия (</a:t>
            </a:r>
            <a:r>
              <a:rPr lang="ru-RU" sz="2667" dirty="0"/>
              <a:t>1 место</a:t>
            </a:r>
            <a:r>
              <a:rPr lang="en-US" sz="2667" dirty="0"/>
              <a:t> </a:t>
            </a:r>
            <a:r>
              <a:rPr lang="ru-RU" sz="2667" dirty="0">
                <a:solidFill>
                  <a:srgbClr val="00B050"/>
                </a:solidFill>
              </a:rPr>
              <a:t>500 бутылок / час)</a:t>
            </a:r>
            <a:r>
              <a:rPr lang="ru-RU" sz="2667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 агрегации</a:t>
            </a:r>
          </a:p>
        </p:txBody>
      </p:sp>
      <p:sp>
        <p:nvSpPr>
          <p:cNvPr id="8" name="Крест 7"/>
          <p:cNvSpPr/>
          <p:nvPr/>
        </p:nvSpPr>
        <p:spPr>
          <a:xfrm>
            <a:off x="4313078" y="401704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30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9" y="3534444"/>
            <a:ext cx="1542810" cy="1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Агрегация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4086463" y="3534444"/>
            <a:ext cx="3303045" cy="1715547"/>
            <a:chOff x="3946124" y="3406332"/>
            <a:chExt cx="3303045" cy="171554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24" y="3406332"/>
              <a:ext cx="2089448" cy="1715547"/>
            </a:xfrm>
            <a:prstGeom prst="rect">
              <a:avLst/>
            </a:prstGeom>
          </p:spPr>
        </p:pic>
        <p:pic>
          <p:nvPicPr>
            <p:cNvPr id="15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69329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460622" y="5626638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sp>
        <p:nvSpPr>
          <p:cNvPr id="18" name="Крест 17"/>
          <p:cNvSpPr/>
          <p:nvPr/>
        </p:nvSpPr>
        <p:spPr>
          <a:xfrm>
            <a:off x="7594966" y="406955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20107" r="17590"/>
          <a:stretch/>
        </p:blipFill>
        <p:spPr>
          <a:xfrm>
            <a:off x="8394630" y="3894772"/>
            <a:ext cx="2559027" cy="1380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24761" y="3013354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46" y="3324069"/>
            <a:ext cx="1945691" cy="1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tehno-dv.ru/images/detailed/6/TSC_Alpha-3R1_3kaa-2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15" y="4206699"/>
            <a:ext cx="1186925" cy="11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30044" y="5633312"/>
            <a:ext cx="329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(стационарный или мобильный)</a:t>
            </a:r>
          </a:p>
        </p:txBody>
      </p:sp>
    </p:spTree>
    <p:extLst>
      <p:ext uri="{BB962C8B-B14F-4D97-AF65-F5344CB8AC3E}">
        <p14:creationId xmlns:p14="http://schemas.microsoft.com/office/powerpoint/2010/main" val="2907123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Скорость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667" dirty="0"/>
              <a:t>По опросам рынка 2,5 мин на 1 коробку 4х5 </a:t>
            </a:r>
            <a:r>
              <a:rPr lang="en-US" sz="2667" dirty="0"/>
              <a:t>=&gt; </a:t>
            </a:r>
            <a:r>
              <a:rPr lang="ru-RU" sz="2667" dirty="0">
                <a:solidFill>
                  <a:srgbClr val="00B050"/>
                </a:solidFill>
              </a:rPr>
              <a:t>500 бутылок / час</a:t>
            </a:r>
            <a:r>
              <a:rPr lang="ru-RU" sz="2667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667" dirty="0">
                <a:solidFill>
                  <a:schemeClr val="bg2">
                    <a:lumMod val="90000"/>
                  </a:schemeClr>
                </a:solidFill>
              </a:rPr>
              <a:t>(одно маркировочное место)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667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500 бутылок / час  (25 коробок 4х5)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2,5 мин на «отсканировать, собрать и обклеить коробку 4х5»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7 секунд на «отсканировать 1 бутылку и положить в коробку»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2">
                    <a:lumMod val="90000"/>
                  </a:schemeClr>
                </a:solidFill>
              </a:rPr>
              <a:t>Скорость формирования паллеты от сканирования не зависит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Агрегация</a:t>
            </a:r>
          </a:p>
        </p:txBody>
      </p:sp>
    </p:spTree>
    <p:extLst>
      <p:ext uri="{BB962C8B-B14F-4D97-AF65-F5344CB8AC3E}">
        <p14:creationId xmlns:p14="http://schemas.microsoft.com/office/powerpoint/2010/main" val="4043388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 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80D2A8-A806-4C5D-A4D4-6F7ECEFAD82F}"/>
              </a:ext>
            </a:extLst>
          </p:cNvPr>
          <p:cNvSpPr txBox="1"/>
          <p:nvPr/>
        </p:nvSpPr>
        <p:spPr>
          <a:xfrm>
            <a:off x="611202" y="3892888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Экономично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38C745-4252-44F0-A33C-3670AF09D185}"/>
              </a:ext>
            </a:extLst>
          </p:cNvPr>
          <p:cNvSpPr txBox="1"/>
          <p:nvPr/>
        </p:nvSpPr>
        <p:spPr>
          <a:xfrm>
            <a:off x="4396639" y="3892888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Легко освоить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8182076" y="38928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Гибкость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D760E-1355-47D0-B049-D04F59944FB3}"/>
              </a:ext>
            </a:extLst>
          </p:cNvPr>
          <p:cNvSpPr txBox="1"/>
          <p:nvPr/>
        </p:nvSpPr>
        <p:spPr>
          <a:xfrm>
            <a:off x="4389444" y="461005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Понятные простые экраны, </a:t>
            </a:r>
            <a:r>
              <a:rPr lang="ru-RU" sz="1600" dirty="0" err="1">
                <a:cs typeface="Calibri" panose="020F0502020204030204" pitchFamily="34" charset="0"/>
              </a:rPr>
              <a:t>цвето</a:t>
            </a:r>
            <a:r>
              <a:rPr lang="ru-RU" sz="1600" dirty="0">
                <a:cs typeface="Calibri" panose="020F0502020204030204" pitchFamily="34" charset="0"/>
              </a:rPr>
              <a:t>/звуковая индикация.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DC637F-CA73-4B5E-9080-A9F6BC6DBAF6}"/>
              </a:ext>
            </a:extLst>
          </p:cNvPr>
          <p:cNvSpPr txBox="1"/>
          <p:nvPr/>
        </p:nvSpPr>
        <p:spPr>
          <a:xfrm>
            <a:off x="611202" y="461005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По сравнению с конвейерами и роботизированными упаковщиками.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8182076" y="461005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Занимает очень мало места, поэтому можно агрегировать в</a:t>
            </a:r>
            <a:r>
              <a:rPr lang="ru-RU" sz="1600" dirty="0">
                <a:latin typeface="Calibri Light" panose="020F0302020204030204" pitchFamily="34" charset="0"/>
                <a:cs typeface="Calibri" panose="020F0502020204030204" pitchFamily="34" charset="0"/>
              </a:rPr>
              <a:t> </a:t>
            </a:r>
            <a:r>
              <a:rPr lang="ru-RU" sz="1600" dirty="0">
                <a:cs typeface="Calibri" panose="020F0502020204030204" pitchFamily="34" charset="0"/>
              </a:rPr>
              <a:t>любом месте.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DAB9BE-F38C-405B-B8B6-2D8288AFBD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01" y="2552143"/>
            <a:ext cx="762000" cy="7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AFC87F-BDBE-4E09-9912-FDD1DCAF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70" y="2599768"/>
            <a:ext cx="666750" cy="666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578A9E4-033B-4177-96AB-7D783A16BB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831" y="2572676"/>
            <a:ext cx="600075" cy="600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344553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Агрегация</a:t>
            </a:r>
          </a:p>
        </p:txBody>
      </p:sp>
    </p:spTree>
    <p:extLst>
      <p:ext uri="{BB962C8B-B14F-4D97-AF65-F5344CB8AC3E}">
        <p14:creationId xmlns:p14="http://schemas.microsoft.com/office/powerpoint/2010/main" val="2890514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4. Постановка на баланс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Сканирование бутылок, сбор информации и сортировка имеющегося алкоголя для привязки цифровых идентификаторов акцизных марок бутылок к партиям.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86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все бутылки, узнать для них формы 1 и 2, поставить на баланс регистра 3 (привязать цифровые идентификаторы акцизных марок).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987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Постановка на баланс</a:t>
            </a:r>
          </a:p>
        </p:txBody>
      </p:sp>
    </p:spTree>
    <p:extLst>
      <p:ext uri="{BB962C8B-B14F-4D97-AF65-F5344CB8AC3E}">
        <p14:creationId xmlns:p14="http://schemas.microsoft.com/office/powerpoint/2010/main" val="3828305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постановки на баланс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 rot="17781401">
            <a:off x="1359576" y="3243538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5405" y="1888828"/>
            <a:ext cx="271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марки</a:t>
            </a:r>
          </a:p>
          <a:p>
            <a:r>
              <a:rPr lang="ru-RU" dirty="0"/>
              <a:t>Сканируем акцизную марку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92472">
            <a:off x="1033604" y="2919595"/>
            <a:ext cx="246259" cy="100363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88651" y="3866072"/>
            <a:ext cx="1674352" cy="1645731"/>
            <a:chOff x="413629" y="1441917"/>
            <a:chExt cx="2229161" cy="2191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629" y="1441917"/>
              <a:ext cx="2229161" cy="2191056"/>
            </a:xfrm>
            <a:prstGeom prst="rect">
              <a:avLst/>
            </a:prstGeom>
          </p:spPr>
        </p:pic>
        <p:pic>
          <p:nvPicPr>
            <p:cNvPr id="25" name="Picture 6" descr="Image result for barcode labe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001" y="3003973"/>
              <a:ext cx="503191" cy="337696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9410492" y="1896068"/>
            <a:ext cx="183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4.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sp>
        <p:nvSpPr>
          <p:cNvPr id="35" name="Развернутая стрелка 34"/>
          <p:cNvSpPr/>
          <p:nvPr/>
        </p:nvSpPr>
        <p:spPr>
          <a:xfrm rot="5400000">
            <a:off x="9619365" y="3365589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4279712">
            <a:off x="7332711" y="4208140"/>
            <a:ext cx="514821" cy="40748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78" y="2812158"/>
            <a:ext cx="1340317" cy="9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224248" y="3311965"/>
            <a:ext cx="389089" cy="48386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6" name="TextBox 35"/>
          <p:cNvSpPr txBox="1"/>
          <p:nvPr/>
        </p:nvSpPr>
        <p:spPr>
          <a:xfrm>
            <a:off x="6583083" y="1905595"/>
            <a:ext cx="238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Возможно сразу агрегируем в коробки</a:t>
            </a:r>
          </a:p>
        </p:txBody>
      </p:sp>
      <p:grpSp>
        <p:nvGrpSpPr>
          <p:cNvPr id="37" name="Группа 36"/>
          <p:cNvGrpSpPr/>
          <p:nvPr/>
        </p:nvGrpSpPr>
        <p:grpSpPr>
          <a:xfrm rot="17781401">
            <a:off x="3774504" y="3685283"/>
            <a:ext cx="991360" cy="1723405"/>
            <a:chOff x="5572905" y="3051434"/>
            <a:chExt cx="991360" cy="1723405"/>
          </a:xfrm>
        </p:grpSpPr>
        <p:pic>
          <p:nvPicPr>
            <p:cNvPr id="38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Равнобедренный треугольник 38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431526" y="1896068"/>
            <a:ext cx="2710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Ввод дополнительных данных и штрихкодов</a:t>
            </a:r>
          </a:p>
          <a:p>
            <a:r>
              <a:rPr lang="ru-RU" dirty="0"/>
              <a:t>Возможно сканируем </a:t>
            </a:r>
            <a:r>
              <a:rPr lang="en-US" dirty="0"/>
              <a:t>EAN13,</a:t>
            </a:r>
            <a:r>
              <a:rPr lang="ru-RU" dirty="0"/>
              <a:t> </a:t>
            </a:r>
            <a:r>
              <a:rPr lang="en-US" dirty="0" err="1"/>
              <a:t>DataMatrix</a:t>
            </a:r>
            <a:r>
              <a:rPr lang="ru-RU" dirty="0"/>
              <a:t>, возможно вводим дату розлива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10560">
            <a:off x="3332219" y="3331198"/>
            <a:ext cx="246259" cy="1003635"/>
          </a:xfrm>
          <a:prstGeom prst="rect">
            <a:avLst/>
          </a:prstGeom>
        </p:spPr>
      </p:pic>
      <p:pic>
        <p:nvPicPr>
          <p:cNvPr id="23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" b="-1"/>
          <a:stretch/>
        </p:blipFill>
        <p:spPr bwMode="auto">
          <a:xfrm>
            <a:off x="4441862" y="3657633"/>
            <a:ext cx="1147371" cy="1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86941" y="4504554"/>
            <a:ext cx="523263" cy="1835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750076" y="4043773"/>
            <a:ext cx="566390" cy="40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Введите дату розлива</a:t>
            </a:r>
          </a:p>
        </p:txBody>
      </p:sp>
    </p:spTree>
    <p:extLst>
      <p:ext uri="{BB962C8B-B14F-4D97-AF65-F5344CB8AC3E}">
        <p14:creationId xmlns:p14="http://schemas.microsoft.com/office/powerpoint/2010/main" val="4933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 + лицензии на ПО + интеграция или АРМ ЕГАИС (возможно принтер)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11" y="3433882"/>
            <a:ext cx="1945691" cy="1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https://tehno-dv.ru/images/detailed/6/TSC_Alpha-3R1_3kaa-2l.jp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80" y="4316512"/>
            <a:ext cx="1186925" cy="118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постановки на баланс</a:t>
            </a:r>
          </a:p>
        </p:txBody>
      </p:sp>
      <p:sp>
        <p:nvSpPr>
          <p:cNvPr id="8" name="Крест 7"/>
          <p:cNvSpPr/>
          <p:nvPr/>
        </p:nvSpPr>
        <p:spPr>
          <a:xfrm>
            <a:off x="3282405" y="3962044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Крест 8"/>
          <p:cNvSpPr/>
          <p:nvPr/>
        </p:nvSpPr>
        <p:spPr>
          <a:xfrm>
            <a:off x="7448165" y="403985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20194" r="18588"/>
          <a:stretch/>
        </p:blipFill>
        <p:spPr>
          <a:xfrm>
            <a:off x="8274650" y="3826654"/>
            <a:ext cx="2528036" cy="1378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3911" y="2995657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27916" y="5473515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521010" y="3616976"/>
            <a:ext cx="3580723" cy="1355142"/>
            <a:chOff x="2716140" y="3406332"/>
            <a:chExt cx="4533029" cy="171554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140" y="3406332"/>
              <a:ext cx="2089448" cy="1715547"/>
            </a:xfrm>
            <a:prstGeom prst="rect">
              <a:avLst/>
            </a:prstGeom>
          </p:spPr>
        </p:pic>
        <p:pic>
          <p:nvPicPr>
            <p:cNvPr id="1026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53145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www.cleverence.ru/upload/iblock/8ef/8efa12dd9c05facf6572880adf369a1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85" y="3443062"/>
              <a:ext cx="1939914" cy="163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2" y="3429308"/>
            <a:ext cx="1542810" cy="1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9727" y="5400815"/>
            <a:ext cx="329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(опционально стационарный или мобильный принтер)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987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Постановка на баланс</a:t>
            </a:r>
          </a:p>
        </p:txBody>
      </p:sp>
    </p:spTree>
    <p:extLst>
      <p:ext uri="{BB962C8B-B14F-4D97-AF65-F5344CB8AC3E}">
        <p14:creationId xmlns:p14="http://schemas.microsoft.com/office/powerpoint/2010/main" val="151319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 ввести процесс входного и выходного учета продукции </a:t>
            </a:r>
            <a:r>
              <a:rPr lang="ru-RU" sz="2800" b="1" dirty="0" err="1">
                <a:solidFill>
                  <a:srgbClr val="FF5143"/>
                </a:solidFill>
              </a:rPr>
              <a:t>помарочно</a:t>
            </a:r>
            <a:r>
              <a:rPr lang="ru-RU" sz="2800" dirty="0">
                <a:solidFill>
                  <a:srgbClr val="FF5143"/>
                </a:solidFill>
              </a:rPr>
              <a:t>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(т.е. буквально каждой бутылки).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838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 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7914092" y="386334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Гибкость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7914092" y="4580511"/>
            <a:ext cx="340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Настраиваемая операция с кучей возможностей.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578A9E4-033B-4177-96AB-7D783A16BB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847" y="2543136"/>
            <a:ext cx="600075" cy="600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4987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Постановка на баланс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508449" y="38423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Агрегирование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508449" y="4559551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Прямо во время постановки на баланс можно агрегировать в коробки.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4188343" y="38423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Сортировка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4188343" y="4559551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Автоматическая проверка состава коробок по </a:t>
            </a:r>
            <a:r>
              <a:rPr lang="ru-RU" sz="1600" dirty="0" err="1">
                <a:cs typeface="Calibri" panose="020F0502020204030204" pitchFamily="34" charset="0"/>
              </a:rPr>
              <a:t>алкокоду</a:t>
            </a:r>
            <a:r>
              <a:rPr lang="ru-RU" sz="1600" dirty="0">
                <a:cs typeface="Calibri" panose="020F0502020204030204" pitchFamily="34" charset="0"/>
              </a:rPr>
              <a:t>, формам 1 и 2, номенклатуре, серии.</a:t>
            </a:r>
          </a:p>
        </p:txBody>
      </p:sp>
      <p:pic>
        <p:nvPicPr>
          <p:cNvPr id="6146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73" y="2543136"/>
            <a:ext cx="760337" cy="76033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6150" name="Picture 6" descr="https://cdn.vectorstock.com/i/thumb-large/22/09/13842209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23975" r="25477" b="25391"/>
          <a:stretch/>
        </p:blipFill>
        <p:spPr bwMode="auto">
          <a:xfrm rot="10800000">
            <a:off x="5594772" y="2402002"/>
            <a:ext cx="590728" cy="61124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9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10" y="2997991"/>
            <a:ext cx="491052" cy="49105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6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82" y="2661127"/>
            <a:ext cx="491052" cy="49105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7" name="Picture 2" descr="http://id.seaicons.com/wp-content/uploads/2016/08/Ecommerce-Cardboard-Box-icon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23" y="2661127"/>
            <a:ext cx="491052" cy="491052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081409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5. Инвентаризация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Сбор информации о текущем наличии алкоголя путем сканирования бутылок.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41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бутылки (все или выборочно со вводом количества), постараться узнать для них формы 1 и 2.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977740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Инвентаризация</a:t>
            </a:r>
          </a:p>
        </p:txBody>
      </p:sp>
    </p:spTree>
    <p:extLst>
      <p:ext uri="{BB962C8B-B14F-4D97-AF65-F5344CB8AC3E}">
        <p14:creationId xmlns:p14="http://schemas.microsoft.com/office/powerpoint/2010/main" val="1295798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573"/>
          </a:xfrm>
          <a:solidFill>
            <a:srgbClr val="FF5143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Схема автоматизации инвентаризации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 rot="17781401">
            <a:off x="1828912" y="3243538"/>
            <a:ext cx="991360" cy="1723405"/>
            <a:chOff x="5572905" y="3051434"/>
            <a:chExt cx="991360" cy="1723405"/>
          </a:xfrm>
        </p:grpSpPr>
        <p:pic>
          <p:nvPicPr>
            <p:cNvPr id="49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Равнобедренный треугольник 49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74741" y="1888828"/>
            <a:ext cx="271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Сканирование марки</a:t>
            </a:r>
          </a:p>
          <a:p>
            <a:r>
              <a:rPr lang="ru-RU" dirty="0"/>
              <a:t>Сканируем акцизную марку бутылки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92472">
            <a:off x="1502940" y="2919595"/>
            <a:ext cx="246259" cy="100363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633660" y="1896068"/>
            <a:ext cx="183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3. Повторяем</a:t>
            </a:r>
          </a:p>
          <a:p>
            <a:r>
              <a:rPr lang="ru-RU" dirty="0"/>
              <a:t>Повторяем до тех пор, пока всё не соберем</a:t>
            </a:r>
          </a:p>
        </p:txBody>
      </p:sp>
      <p:sp>
        <p:nvSpPr>
          <p:cNvPr id="35" name="Развернутая стрелка 34"/>
          <p:cNvSpPr/>
          <p:nvPr/>
        </p:nvSpPr>
        <p:spPr>
          <a:xfrm rot="5400000">
            <a:off x="8842533" y="3365589"/>
            <a:ext cx="1407040" cy="1260257"/>
          </a:xfrm>
          <a:prstGeom prst="uturnArrow">
            <a:avLst>
              <a:gd name="adj1" fmla="val 26015"/>
              <a:gd name="adj2" fmla="val 25000"/>
              <a:gd name="adj3" fmla="val 25000"/>
              <a:gd name="adj4" fmla="val 49827"/>
              <a:gd name="adj5" fmla="val 865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 rot="17781401">
            <a:off x="4883108" y="3685283"/>
            <a:ext cx="991360" cy="1723405"/>
            <a:chOff x="5572905" y="3051434"/>
            <a:chExt cx="991360" cy="1723405"/>
          </a:xfrm>
        </p:grpSpPr>
        <p:pic>
          <p:nvPicPr>
            <p:cNvPr id="38" name="Picture 4" descr="http://www.cleverence.ru/upload/iblock/e8b/e8be4d8d47f81fb11ac135cde1e3754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653">
              <a:off x="5572905" y="3516656"/>
              <a:ext cx="838789" cy="125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Равнобедренный треугольник 38"/>
            <p:cNvSpPr/>
            <p:nvPr/>
          </p:nvSpPr>
          <p:spPr>
            <a:xfrm rot="12149721">
              <a:off x="6007052" y="3051434"/>
              <a:ext cx="557213" cy="722762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540130" y="1896068"/>
            <a:ext cx="2710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Ввод дополнительных данных и штрихкодов</a:t>
            </a:r>
          </a:p>
          <a:p>
            <a:r>
              <a:rPr lang="ru-RU" dirty="0"/>
              <a:t>Возможно сканируем </a:t>
            </a:r>
            <a:r>
              <a:rPr lang="en-US" dirty="0"/>
              <a:t>EAN13,</a:t>
            </a:r>
            <a:r>
              <a:rPr lang="ru-RU" dirty="0"/>
              <a:t> </a:t>
            </a:r>
            <a:r>
              <a:rPr lang="en-US" dirty="0" err="1"/>
              <a:t>DataMatrix</a:t>
            </a:r>
            <a:r>
              <a:rPr lang="ru-RU" dirty="0"/>
              <a:t>, возможно вводим дату розлива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10560">
            <a:off x="4440823" y="3331198"/>
            <a:ext cx="246259" cy="1003635"/>
          </a:xfrm>
          <a:prstGeom prst="rect">
            <a:avLst/>
          </a:prstGeom>
        </p:spPr>
      </p:pic>
      <p:pic>
        <p:nvPicPr>
          <p:cNvPr id="23" name="Picture 4" descr="http://www.cleverence.ru/upload/iblock/e8b/e8be4d8d47f81fb11ac135cde1e3754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" b="-1"/>
          <a:stretch/>
        </p:blipFill>
        <p:spPr bwMode="auto">
          <a:xfrm>
            <a:off x="5550466" y="3657633"/>
            <a:ext cx="1147371" cy="1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95545" y="4504554"/>
            <a:ext cx="523263" cy="1835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858680" y="4043773"/>
            <a:ext cx="566390" cy="40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Введите дату розлива</a:t>
            </a:r>
          </a:p>
        </p:txBody>
      </p:sp>
    </p:spTree>
    <p:extLst>
      <p:ext uri="{BB962C8B-B14F-4D97-AF65-F5344CB8AC3E}">
        <p14:creationId xmlns:p14="http://schemas.microsoft.com/office/powerpoint/2010/main" val="2831202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67" dirty="0">
                <a:solidFill>
                  <a:srgbClr val="C00000"/>
                </a:solidFill>
              </a:rPr>
              <a:t>Терминал сбора данных + лицензии на ПО + интеграция или АРМ ЕГАИС</a:t>
            </a: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  <a:p>
            <a:pPr marL="0" indent="0" algn="r">
              <a:lnSpc>
                <a:spcPct val="150000"/>
              </a:lnSpc>
              <a:buNone/>
            </a:pPr>
            <a:endParaRPr lang="en-US" sz="26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Типовое решение для инвентаризации</a:t>
            </a:r>
          </a:p>
        </p:txBody>
      </p:sp>
      <p:sp>
        <p:nvSpPr>
          <p:cNvPr id="8" name="Крест 7"/>
          <p:cNvSpPr/>
          <p:nvPr/>
        </p:nvSpPr>
        <p:spPr>
          <a:xfrm>
            <a:off x="3282405" y="3962044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Крест 8"/>
          <p:cNvSpPr/>
          <p:nvPr/>
        </p:nvSpPr>
        <p:spPr>
          <a:xfrm>
            <a:off x="7448165" y="4039855"/>
            <a:ext cx="480053" cy="472588"/>
          </a:xfrm>
          <a:prstGeom prst="plus">
            <a:avLst>
              <a:gd name="adj" fmla="val 3518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19257" r="17546"/>
          <a:stretch/>
        </p:blipFill>
        <p:spPr>
          <a:xfrm>
            <a:off x="8240849" y="3896807"/>
            <a:ext cx="2560404" cy="1394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3911" y="2995657"/>
            <a:ext cx="269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Учетная система или АРМ ЕГАИС</a:t>
            </a:r>
            <a:endParaRPr lang="ru-RU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27916" y="5473515"/>
            <a:ext cx="343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(на выбор, в зависимости от типа бизнеса)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521010" y="3616976"/>
            <a:ext cx="3580723" cy="1355142"/>
            <a:chOff x="2716140" y="3406332"/>
            <a:chExt cx="4533029" cy="171554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140" y="3406332"/>
              <a:ext cx="2089448" cy="1715547"/>
            </a:xfrm>
            <a:prstGeom prst="rect">
              <a:avLst/>
            </a:prstGeom>
          </p:spPr>
        </p:pic>
        <p:pic>
          <p:nvPicPr>
            <p:cNvPr id="1026" name="Picture 2" descr="http://www.cleverence.ru/upload/iblock/adc/adc523e6ac690cbb88e66a11ea6cf75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244" y="3453145"/>
              <a:ext cx="1963925" cy="15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www.cleverence.ru/upload/iblock/8ef/8efa12dd9c05facf6572880adf369a1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85" y="3443062"/>
              <a:ext cx="1939914" cy="163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https://im0-tub-ru.yandex.net/i?id=0a1c79f224bd5a1da553d389846d4ced-l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63" y="3475385"/>
            <a:ext cx="1542810" cy="15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977740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Инвентаризация</a:t>
            </a:r>
          </a:p>
        </p:txBody>
      </p:sp>
    </p:spTree>
    <p:extLst>
      <p:ext uri="{BB962C8B-B14F-4D97-AF65-F5344CB8AC3E}">
        <p14:creationId xmlns:p14="http://schemas.microsoft.com/office/powerpoint/2010/main" val="2296703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решения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80D2A8-A806-4C5D-A4D4-6F7ECEFAD82F}"/>
              </a:ext>
            </a:extLst>
          </p:cNvPr>
          <p:cNvSpPr txBox="1"/>
          <p:nvPr/>
        </p:nvSpPr>
        <p:spPr>
          <a:xfrm>
            <a:off x="232113" y="3942636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Просто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4087506" y="393098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Мобильно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DC637F-CA73-4B5E-9080-A9F6BC6DBAF6}"/>
              </a:ext>
            </a:extLst>
          </p:cNvPr>
          <p:cNvSpPr txBox="1"/>
          <p:nvPr/>
        </p:nvSpPr>
        <p:spPr>
          <a:xfrm>
            <a:off x="580639" y="4651789"/>
            <a:ext cx="2706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Очень простая операция, легко освоить.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4087506" y="4648151"/>
            <a:ext cx="3403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Не привязано к </a:t>
            </a:r>
            <a:r>
              <a:rPr lang="en-US" sz="1600" dirty="0">
                <a:cs typeface="Calibri" panose="020F0502020204030204" pitchFamily="34" charset="0"/>
              </a:rPr>
              <a:t>Wi-Fi </a:t>
            </a:r>
            <a:r>
              <a:rPr lang="ru-RU" sz="1600" dirty="0">
                <a:cs typeface="Calibri" panose="020F0502020204030204" pitchFamily="34" charset="0"/>
              </a:rPr>
              <a:t>или компьютеру со сканером.</a:t>
            </a:r>
          </a:p>
          <a:p>
            <a:pPr algn="ctr"/>
            <a:endParaRPr lang="ru-RU" sz="1600" dirty="0"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cs typeface="Calibri" panose="020F0502020204030204" pitchFamily="34" charset="0"/>
              </a:rPr>
              <a:t>Может работать </a:t>
            </a:r>
            <a:r>
              <a:rPr lang="ru-RU" sz="1600" b="1" dirty="0" err="1">
                <a:cs typeface="Calibri" panose="020F0502020204030204" pitchFamily="34" charset="0"/>
              </a:rPr>
              <a:t>оффлайн</a:t>
            </a:r>
            <a:r>
              <a:rPr lang="ru-RU" sz="1600" b="1" dirty="0">
                <a:cs typeface="Calibri" panose="020F0502020204030204" pitchFamily="34" charset="0"/>
              </a:rPr>
              <a:t>!!!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B458321-AABD-44A6-A652-420D00D1FE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99" y="2636834"/>
            <a:ext cx="762000" cy="704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7990524" y="3934627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Скорость работы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7990524" y="4651789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Очень быстро работает, можно сканировать до 20 тыс. бутылок</a:t>
            </a:r>
            <a:r>
              <a:rPr lang="ru-RU" sz="1600" dirty="0">
                <a:solidFill>
                  <a:srgbClr val="FF0000"/>
                </a:solidFill>
                <a:cs typeface="Calibri" panose="020F0502020204030204" pitchFamily="34" charset="0"/>
              </a:rPr>
              <a:t>*</a:t>
            </a:r>
            <a:r>
              <a:rPr lang="ru-RU" sz="1600" dirty="0">
                <a:cs typeface="Calibri" panose="020F0502020204030204" pitchFamily="34" charset="0"/>
              </a:rPr>
              <a:t> в один документ.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E6DF9C-60CD-4B54-8192-4E9EE6DA54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17" y="2593881"/>
            <a:ext cx="762000" cy="76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977740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Инвентаризация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AFC87F-BDBE-4E09-9912-FDD1DCAF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31" y="2636834"/>
            <a:ext cx="666750" cy="666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8117251" y="5560376"/>
            <a:ext cx="3276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*</a:t>
            </a:r>
            <a:r>
              <a:rPr lang="ru-RU" sz="1100" dirty="0"/>
              <a:t> На новом железе при наличии свободной памяти.</a:t>
            </a:r>
          </a:p>
        </p:txBody>
      </p:sp>
    </p:spTree>
    <p:extLst>
      <p:ext uri="{BB962C8B-B14F-4D97-AF65-F5344CB8AC3E}">
        <p14:creationId xmlns:p14="http://schemas.microsoft.com/office/powerpoint/2010/main" val="1084982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6. Списание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Сканирование акцизных марок всех бутылок.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62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все бутылки, подлежащие списанию.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29486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Списание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428672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Делается аналогично операции инвентаризации.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294861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Списание</a:t>
            </a:r>
          </a:p>
        </p:txBody>
      </p:sp>
    </p:spTree>
    <p:extLst>
      <p:ext uri="{BB962C8B-B14F-4D97-AF65-F5344CB8AC3E}">
        <p14:creationId xmlns:p14="http://schemas.microsoft.com/office/powerpoint/2010/main" val="5267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7. Возврат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Сканирование акцизных марок всех бутылок для возврата.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8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 чем речь?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10780698" cy="345662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переходе на ЕГАИС версии 3 (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15 марта 2017 г.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в документах ТТН появились </a:t>
            </a:r>
            <a:r>
              <a:rPr lang="ru-RU" sz="2800" b="1" dirty="0">
                <a:solidFill>
                  <a:srgbClr val="FF5143"/>
                </a:solidFill>
              </a:rPr>
              <a:t>штрихкоды марок бутылок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2800" b="1" dirty="0">
                <a:solidFill>
                  <a:srgbClr val="FF5143"/>
                </a:solidFill>
              </a:rPr>
              <a:t>штрихкоды транспортных упаковок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Государственная база данных ЕГАИС будет вести свою версию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помарочных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остатков каждой организации.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0412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Постановка задачи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Отсканировать все бутылки и коробки, подлежащие возврату.  Возможно, упаковать бутылки в новые коробки.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13295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Возврат</a:t>
            </a:r>
          </a:p>
        </p:txBody>
      </p:sp>
    </p:spTree>
    <p:extLst>
      <p:ext uri="{BB962C8B-B14F-4D97-AF65-F5344CB8AC3E}">
        <p14:creationId xmlns:p14="http://schemas.microsoft.com/office/powerpoint/2010/main" val="2921497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Решение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Делается аналогично операции отгрузки.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113295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Возврат</a:t>
            </a:r>
          </a:p>
        </p:txBody>
      </p:sp>
    </p:spTree>
    <p:extLst>
      <p:ext uri="{BB962C8B-B14F-4D97-AF65-F5344CB8AC3E}">
        <p14:creationId xmlns:p14="http://schemas.microsoft.com/office/powerpoint/2010/main" val="3335011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Технологии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7" y="3611374"/>
            <a:ext cx="9170973" cy="1276439"/>
          </a:xfrm>
        </p:spPr>
        <p:txBody>
          <a:bodyPr>
            <a:normAutofit/>
          </a:bodyPr>
          <a:lstStyle/>
          <a:p>
            <a:r>
              <a:rPr lang="ru-RU" sz="1600" dirty="0"/>
              <a:t>Какие технологии задействованы.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79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Две части решения</a:t>
            </a: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856175"/>
              </p:ext>
            </p:extLst>
          </p:nvPr>
        </p:nvGraphicFramePr>
        <p:xfrm>
          <a:off x="676275" y="2011361"/>
          <a:ext cx="10753726" cy="402399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37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6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75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Мобильная часть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Стационарная часть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686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«</a:t>
                      </a:r>
                      <a:r>
                        <a:rPr lang="ru-RU" sz="2800" dirty="0" err="1"/>
                        <a:t>Mobile</a:t>
                      </a:r>
                      <a:r>
                        <a:rPr lang="ru-RU" sz="2800" dirty="0"/>
                        <a:t> SMARTS: ЕГАИС 3», «Магазин 15» и «Склад 15» от Клеверенс </a:t>
                      </a:r>
                    </a:p>
                    <a:p>
                      <a:pPr algn="ctr"/>
                      <a:r>
                        <a:rPr lang="ru-RU" sz="2800" dirty="0"/>
                        <a:t>+ </a:t>
                      </a:r>
                    </a:p>
                    <a:p>
                      <a:pPr algn="ctr"/>
                      <a:r>
                        <a:rPr lang="ru-RU" sz="2800" dirty="0"/>
                        <a:t>мобильное оборудование</a:t>
                      </a:r>
                      <a:r>
                        <a:rPr lang="ru-RU" sz="2800" baseline="0" dirty="0"/>
                        <a:t> ТСД + принтеры</a:t>
                      </a:r>
                    </a:p>
                    <a:p>
                      <a:pPr algn="ctr"/>
                      <a:endParaRPr lang="ru-RU" sz="1600" baseline="0" dirty="0"/>
                    </a:p>
                    <a:p>
                      <a:pPr algn="ctr"/>
                      <a:r>
                        <a:rPr lang="ru-RU" sz="1800" baseline="0" dirty="0"/>
                        <a:t>(</a:t>
                      </a:r>
                      <a:r>
                        <a:rPr lang="en-US" sz="1800" baseline="0" dirty="0" err="1"/>
                        <a:t>Zerba</a:t>
                      </a:r>
                      <a:r>
                        <a:rPr lang="ru-RU" sz="1800" baseline="0" dirty="0"/>
                        <a:t>, </a:t>
                      </a:r>
                      <a:r>
                        <a:rPr lang="en-US" sz="1800" baseline="0" dirty="0" err="1"/>
                        <a:t>CipherLab</a:t>
                      </a:r>
                      <a:r>
                        <a:rPr lang="en-US" sz="1800" baseline="0" dirty="0"/>
                        <a:t>, Honeywell, </a:t>
                      </a:r>
                      <a:r>
                        <a:rPr lang="ru-RU" sz="1800" baseline="0" dirty="0"/>
                        <a:t>АТОЛ и т.д.)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Учетная</a:t>
                      </a:r>
                      <a:r>
                        <a:rPr lang="ru-RU" sz="2800" baseline="0" dirty="0"/>
                        <a:t> система с поддержкой </a:t>
                      </a:r>
                      <a:r>
                        <a:rPr lang="ru-RU" sz="2800" baseline="0" dirty="0" err="1"/>
                        <a:t>помарочного</a:t>
                      </a:r>
                      <a:r>
                        <a:rPr lang="ru-RU" sz="2800" baseline="0" dirty="0"/>
                        <a:t> учета</a:t>
                      </a:r>
                    </a:p>
                    <a:p>
                      <a:pPr algn="ctr"/>
                      <a:endParaRPr lang="ru-RU" sz="2800" baseline="0" dirty="0"/>
                    </a:p>
                    <a:p>
                      <a:pPr algn="ctr"/>
                      <a:r>
                        <a:rPr lang="ru-RU" sz="1800" baseline="0" dirty="0"/>
                        <a:t>(</a:t>
                      </a:r>
                      <a:r>
                        <a:rPr lang="ru-RU" sz="1800" dirty="0"/>
                        <a:t>«АРМ ЕГАИС» от Клеверенс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и/или</a:t>
                      </a:r>
                    </a:p>
                    <a:p>
                      <a:pPr algn="ctr"/>
                      <a:r>
                        <a:rPr lang="en-US" sz="1800" dirty="0"/>
                        <a:t>WMS/ERP </a:t>
                      </a:r>
                      <a:r>
                        <a:rPr lang="ru-RU" sz="1800" dirty="0"/>
                        <a:t>от «</a:t>
                      </a:r>
                      <a:r>
                        <a:rPr lang="en-US" sz="1800" dirty="0"/>
                        <a:t>1C</a:t>
                      </a:r>
                      <a:r>
                        <a:rPr lang="ru-RU" sz="1800" dirty="0"/>
                        <a:t>»</a:t>
                      </a:r>
                      <a:r>
                        <a:rPr lang="en-US" sz="1800" dirty="0"/>
                        <a:t>/SAP/Axapta</a:t>
                      </a:r>
                      <a:r>
                        <a:rPr lang="ru-RU" sz="18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669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Mobile SMARTS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Платформа для разработки мобильных учетных решений под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Android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Windows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CE/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Mobile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от Клеверенс.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Разработайте решение, которое будет работать на любом железе, в любой среде, с готовой интеграцией с ERP.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556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АРМ ЕГАИС</a:t>
            </a:r>
            <a:endParaRPr lang="ru-RU" sz="27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582627" y="1750224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Специализированное решение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582627" y="2771562"/>
            <a:ext cx="330964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Не нужно будет сразу добавлять </a:t>
            </a:r>
            <a:r>
              <a:rPr lang="ru-RU" sz="1600" dirty="0">
                <a:solidFill>
                  <a:srgbClr val="FF5143"/>
                </a:solidFill>
                <a:cs typeface="Calibri" panose="020F0502020204030204" pitchFamily="34" charset="0"/>
              </a:rPr>
              <a:t>хранение марок всех бутылок</a:t>
            </a:r>
            <a:r>
              <a:rPr lang="ru-RU" sz="1600" dirty="0">
                <a:cs typeface="Calibri" panose="020F0502020204030204" pitchFamily="34" charset="0"/>
              </a:rPr>
              <a:t> в </a:t>
            </a:r>
            <a:r>
              <a:rPr lang="en-US" sz="1600" dirty="0">
                <a:cs typeface="Calibri" panose="020F0502020204030204" pitchFamily="34" charset="0"/>
              </a:rPr>
              <a:t>ERP </a:t>
            </a:r>
            <a:r>
              <a:rPr lang="ru-RU" sz="1600" dirty="0">
                <a:cs typeface="Calibri" panose="020F0502020204030204" pitchFamily="34" charset="0"/>
              </a:rPr>
              <a:t>и </a:t>
            </a:r>
            <a:r>
              <a:rPr lang="en-US" sz="1600" dirty="0">
                <a:cs typeface="Calibri" panose="020F0502020204030204" pitchFamily="34" charset="0"/>
              </a:rPr>
              <a:t>WMS</a:t>
            </a:r>
            <a:endParaRPr lang="ru-RU" sz="1600" dirty="0">
              <a:cs typeface="Calibri" panose="020F050202020403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Не нужно будет добавлять </a:t>
            </a:r>
            <a:r>
              <a:rPr lang="ru-RU" sz="1600" dirty="0">
                <a:solidFill>
                  <a:srgbClr val="FF5143"/>
                </a:solidFill>
                <a:cs typeface="Calibri" panose="020F0502020204030204" pitchFamily="34" charset="0"/>
              </a:rPr>
              <a:t>коды и вложенность транспортных упаковок</a:t>
            </a:r>
            <a:r>
              <a:rPr lang="ru-RU" sz="1600" dirty="0">
                <a:cs typeface="Calibri" panose="020F0502020204030204" pitchFamily="34" charset="0"/>
              </a:rPr>
              <a:t> в </a:t>
            </a:r>
            <a:r>
              <a:rPr lang="en-US" sz="1600" dirty="0">
                <a:cs typeface="Calibri" panose="020F0502020204030204" pitchFamily="34" charset="0"/>
              </a:rPr>
              <a:t>ERP </a:t>
            </a:r>
            <a:r>
              <a:rPr lang="ru-RU" sz="1600" dirty="0">
                <a:cs typeface="Calibri" panose="020F0502020204030204" pitchFamily="34" charset="0"/>
              </a:rPr>
              <a:t>и </a:t>
            </a:r>
            <a:r>
              <a:rPr lang="en-US" sz="1600" dirty="0">
                <a:cs typeface="Calibri" panose="020F0502020204030204" pitchFamily="34" charset="0"/>
              </a:rPr>
              <a:t>WMS</a:t>
            </a:r>
            <a:endParaRPr lang="ru-RU" sz="1600" dirty="0">
              <a:cs typeface="Calibri" panose="020F050202020403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Не нужно будет добавлять марки в накладные и внутренние движения </a:t>
            </a:r>
            <a:r>
              <a:rPr lang="en-US" sz="1600" dirty="0">
                <a:cs typeface="Calibri" panose="020F0502020204030204" pitchFamily="34" charset="0"/>
              </a:rPr>
              <a:t>ERP </a:t>
            </a:r>
            <a:r>
              <a:rPr lang="ru-RU" sz="1600" dirty="0">
                <a:cs typeface="Calibri" panose="020F0502020204030204" pitchFamily="34" charset="0"/>
              </a:rPr>
              <a:t>и </a:t>
            </a:r>
            <a:r>
              <a:rPr lang="en-US" sz="1600" dirty="0">
                <a:cs typeface="Calibri" panose="020F0502020204030204" pitchFamily="34" charset="0"/>
              </a:rPr>
              <a:t>WMS</a:t>
            </a:r>
            <a:endParaRPr lang="ru-RU" sz="1600" dirty="0"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4344075" y="1750224"/>
            <a:ext cx="340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Хранит то, чего еще нет в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ERP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WMS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4344075" y="2771562"/>
            <a:ext cx="330964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Готовая база данных </a:t>
            </a:r>
            <a:r>
              <a:rPr lang="ru-RU" sz="1600" dirty="0" err="1">
                <a:cs typeface="Calibri" panose="020F0502020204030204" pitchFamily="34" charset="0"/>
              </a:rPr>
              <a:t>помарочных</a:t>
            </a:r>
            <a:r>
              <a:rPr lang="ru-RU" sz="1600" dirty="0">
                <a:cs typeface="Calibri" panose="020F0502020204030204" pitchFamily="34" charset="0"/>
              </a:rPr>
              <a:t> остатков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Хранение всех движений марок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Хранение содержимого коробок по </a:t>
            </a:r>
            <a:r>
              <a:rPr lang="ru-RU" sz="1600" dirty="0" err="1">
                <a:cs typeface="Calibri" panose="020F0502020204030204" pitchFamily="34" charset="0"/>
              </a:rPr>
              <a:t>штрихкоду</a:t>
            </a:r>
            <a:r>
              <a:rPr lang="ru-RU" sz="1600" dirty="0">
                <a:cs typeface="Calibri" panose="020F0502020204030204" pitchFamily="34" charset="0"/>
              </a:rPr>
              <a:t> коробки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Хранение всего архива обмена новыми документами с ЕГАИС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8080850" y="1773500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Поддержка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8080850" y="2794838"/>
            <a:ext cx="33096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Форматы и состав данных будут меняться, АРМ ЕГАИС будет оперативно обновляться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cs typeface="Calibri" panose="020F0502020204030204" pitchFamily="34" charset="0"/>
              </a:rPr>
              <a:t>Возможность подписания договора техподдержки с </a:t>
            </a:r>
            <a:r>
              <a:rPr lang="en-US" sz="1600" dirty="0">
                <a:cs typeface="Calibri" panose="020F0502020204030204" pitchFamily="34" charset="0"/>
              </a:rPr>
              <a:t>SLA</a:t>
            </a:r>
            <a:endParaRPr lang="ru-RU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60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9">
            <a:extLst>
              <a:ext uri="{FF2B5EF4-FFF2-40B4-BE49-F238E27FC236}">
                <a16:creationId xmlns:a16="http://schemas.microsoft.com/office/drawing/2014/main" id="{82D0C3DF-19D3-4E65-A065-25D83ED7C8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668392"/>
              </p:ext>
            </p:extLst>
          </p:nvPr>
        </p:nvGraphicFramePr>
        <p:xfrm>
          <a:off x="582628" y="1997072"/>
          <a:ext cx="11031614" cy="2748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62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3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480">
                <a:tc>
                  <a:txBody>
                    <a:bodyPr/>
                    <a:lstStyle/>
                    <a:p>
                      <a:pPr algn="l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Рабочее место на ТСД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Mobile SMARTS)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Рабочее</a:t>
                      </a:r>
                      <a:r>
                        <a:rPr lang="ru-RU" b="1" baseline="0" dirty="0">
                          <a:solidFill>
                            <a:schemeClr val="tx1"/>
                          </a:solidFill>
                        </a:rPr>
                        <a:t> место на ПК</a:t>
                      </a:r>
                      <a:endParaRPr lang="en-US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1" baseline="0" dirty="0">
                          <a:solidFill>
                            <a:schemeClr val="tx1"/>
                          </a:solidFill>
                        </a:rPr>
                        <a:t>(АРМ ЕГАИС, опционально)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Служба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управления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ТСД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Mobile SMARTS)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31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Что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«Магазин 15» либо «Склад 15»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АРМ ЕГАИС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Сервер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Mobile SMARTS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44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Технологии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Толстый клиент на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C#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HTML +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javascript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Web Service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на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C#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44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ОС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Android,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Windows CE, Windows Mobile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Windows,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Linux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Windows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44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База данных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SQLite, XML, binary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Postgres, XML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SQLite, XML, binary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3DFEC93-4150-4DB3-B33B-0EEF598C5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27" y="667509"/>
            <a:ext cx="11390297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Технологический стек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10692923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Коннекторы к внешним системам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657223" y="1812292"/>
          <a:ext cx="10561761" cy="464943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3772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0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Название</a:t>
                      </a:r>
                    </a:p>
                  </a:txBody>
                  <a:tcPr marL="10144" marR="10144" marT="10144" marB="10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Описание</a:t>
                      </a:r>
                    </a:p>
                  </a:txBody>
                  <a:tcPr marL="10144" marR="10144" marT="10144" marB="1014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04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1С Предприятие версия 7.7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производить вызов функции из глобального модуля по имени, и возвращать результат её выполнения.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04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1С Предприятие версия 8.1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производить вызов функции из глобального модуля по имени, и возвращать результат её выполнения.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847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1С Предприятие версия 8.1 (Wi-Fi) драйвер ТСД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производить вызов функции из обработки в конфигурации 1С по имени обработки и имени функции, и возвращать результат её выполнения.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904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1С Предприятие версия 8.2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производить вызов функции из глобального модуля по имени, и возвращать результат её выполнения.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847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1С Предприятие версия 8.2 (Wi-Fi) драйвер ТСД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производить вызов функции из обработки в конфигурации 1С по имени обработки и имени функции, и возвращать результат её выполнения.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904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MS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SQL Server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выполнять SQL-запросы к базе данных, а также вызывать хранимые процедуры, возвращает результаты запросов, хранимых процедур.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847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Axapta5Connector (Axapta 2009)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вызывать методы классов Axapta и возвращать результат выполнения.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1847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Microsoft Axapta (Axapta 3.0)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</a:rPr>
                        <a:t>Позволяет вызывать методы классов Axapta и возвращать результат выполнения.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878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ExcelCsvConnector (</a:t>
                      </a:r>
                      <a:r>
                        <a:rPr lang="ru-RU" sz="1400">
                          <a:effectLst/>
                        </a:rPr>
                        <a:t>для файлов </a:t>
                      </a:r>
                      <a:r>
                        <a:rPr lang="en-US" sz="1400">
                          <a:effectLst/>
                        </a:rPr>
                        <a:t>Excel/Csv)</a:t>
                      </a:r>
                    </a:p>
                  </a:txBody>
                  <a:tcPr marL="10144" marR="10144" marT="10144" marB="10144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effectLst/>
                        </a:rPr>
                        <a:t>Позволяет выполнять загрузку на сервер </a:t>
                      </a:r>
                      <a:r>
                        <a:rPr lang="ru-RU" sz="1400" dirty="0" err="1">
                          <a:effectLst/>
                        </a:rPr>
                        <a:t>Mobile</a:t>
                      </a:r>
                      <a:r>
                        <a:rPr lang="ru-RU" sz="1400" dirty="0">
                          <a:effectLst/>
                        </a:rPr>
                        <a:t> SMARTS справочников номенклатуры, ячеек, паллет и документов из форматов </a:t>
                      </a:r>
                      <a:r>
                        <a:rPr lang="ru-RU" sz="1400" dirty="0" err="1">
                          <a:effectLst/>
                        </a:rPr>
                        <a:t>Excel</a:t>
                      </a:r>
                      <a:r>
                        <a:rPr lang="ru-RU" sz="1400" dirty="0">
                          <a:effectLst/>
                        </a:rPr>
                        <a:t> или CSV, а также выполняет преобразование завершенных на терминале документов в формат </a:t>
                      </a:r>
                      <a:r>
                        <a:rPr lang="ru-RU" sz="1400" dirty="0" err="1">
                          <a:effectLst/>
                        </a:rPr>
                        <a:t>Excel</a:t>
                      </a:r>
                      <a:r>
                        <a:rPr lang="ru-RU" sz="1400" dirty="0">
                          <a:effectLst/>
                        </a:rPr>
                        <a:t> или CSV.</a:t>
                      </a:r>
                    </a:p>
                  </a:txBody>
                  <a:tcPr marL="10144" marR="10144" marT="10144" marB="1014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981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Другие операции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6657" y="2011680"/>
            <a:ext cx="7892636" cy="3766185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Перемещение по ячейкам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Перемещение по складам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Работа с не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алко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-товаром (продукты питания,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non-food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Переоценка (обновление ценников)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759CE-76CE-402E-942B-59A19F5C41EE}"/>
              </a:ext>
            </a:extLst>
          </p:cNvPr>
          <p:cNvSpPr txBox="1"/>
          <p:nvPr/>
        </p:nvSpPr>
        <p:spPr>
          <a:xfrm>
            <a:off x="11842298" y="0"/>
            <a:ext cx="349702" cy="2048272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Другие операции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91" y="1050682"/>
            <a:ext cx="2572810" cy="457388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946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2704"/>
          </a:xfrm>
          <a:solidFill>
            <a:srgbClr val="FF514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ru-RU" sz="4000" spc="-12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«Магазин 15» мобильное рабочее место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23" y="1689953"/>
            <a:ext cx="2572810" cy="4573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85" y="1689953"/>
            <a:ext cx="2572810" cy="45738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286" y="1689953"/>
            <a:ext cx="2572810" cy="45738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0" y="1680655"/>
            <a:ext cx="2578040" cy="45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6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А подробнее?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10780698" cy="4314288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Как минимум до 1 июля 2018 марки в документах не обязательны.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 все бутылки, </a:t>
            </a:r>
            <a:r>
              <a:rPr lang="ru-RU" sz="2800" dirty="0">
                <a:solidFill>
                  <a:srgbClr val="FF5142"/>
                </a:solidFill>
              </a:rPr>
              <a:t>которые будут произведены или ввезены с новой маркой (предварительно 1 июля 2018)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должны будут учитываться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помарочно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 всей логистической цепочке вплоть до кассы магазина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1183" y="5272707"/>
            <a:ext cx="10923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* Это тоже предварительная дата, сроки могут быть сдвинуты.</a:t>
            </a:r>
          </a:p>
          <a:p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**  Те бутылки, которые до 1 июля 2018 были учтены не </a:t>
            </a:r>
            <a:r>
              <a:rPr lang="ru-RU" sz="1400" i="1" dirty="0" err="1">
                <a:solidFill>
                  <a:schemeClr val="bg1">
                    <a:lumMod val="65000"/>
                  </a:schemeClr>
                </a:solidFill>
              </a:rPr>
              <a:t>помарочно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, смогут еще некоторое время и дальше учитываться не </a:t>
            </a:r>
            <a:r>
              <a:rPr lang="ru-RU" sz="1400" i="1" dirty="0" err="1">
                <a:solidFill>
                  <a:schemeClr val="bg1">
                    <a:lumMod val="65000"/>
                  </a:schemeClr>
                </a:solidFill>
              </a:rPr>
              <a:t>помарочно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, для облегчения перехода на </a:t>
            </a:r>
            <a:r>
              <a:rPr lang="ru-RU" sz="1400" i="1" dirty="0" err="1">
                <a:solidFill>
                  <a:schemeClr val="bg1">
                    <a:lumMod val="65000"/>
                  </a:schemeClr>
                </a:solidFill>
              </a:rPr>
              <a:t>помарочный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 учет.</a:t>
            </a:r>
          </a:p>
        </p:txBody>
      </p:sp>
    </p:spTree>
    <p:extLst>
      <p:ext uri="{BB962C8B-B14F-4D97-AF65-F5344CB8AC3E}">
        <p14:creationId xmlns:p14="http://schemas.microsoft.com/office/powerpoint/2010/main" val="1586716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56" y="1760414"/>
            <a:ext cx="2572811" cy="4573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39" y="1756054"/>
            <a:ext cx="2572809" cy="4573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837" y="1756054"/>
            <a:ext cx="2572809" cy="457388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522840" y="1756054"/>
            <a:ext cx="2572811" cy="4573884"/>
            <a:chOff x="2633867" y="1151787"/>
            <a:chExt cx="1929608" cy="343041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3867" y="1151787"/>
              <a:ext cx="1929608" cy="3430413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650029" y="2628518"/>
              <a:ext cx="1897550" cy="2880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0"/>
              <a:endParaRPr lang="ru-RU" sz="2400">
                <a:solidFill>
                  <a:prstClr val="white"/>
                </a:solidFill>
              </a:endParaRPr>
            </a:p>
          </p:txBody>
        </p:sp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12192000" cy="1112704"/>
          </a:xfrm>
          <a:prstGeom prst="rect">
            <a:avLst/>
          </a:prstGeom>
          <a:solidFill>
            <a:srgbClr val="FF514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</a:pPr>
            <a:r>
              <a:rPr lang="ru-RU" sz="4000" spc="-120" dirty="0">
                <a:solidFill>
                  <a:prstClr val="white"/>
                </a:solidFill>
                <a:latin typeface="Gilroy ExtraBold" panose="00000900000000000000" pitchFamily="50" charset="-52"/>
                <a:ea typeface="Roboto" pitchFamily="2" charset="0"/>
              </a:rPr>
              <a:t> «Склад 15» мобильное рабочее место</a:t>
            </a:r>
          </a:p>
        </p:txBody>
      </p:sp>
    </p:spTree>
    <p:extLst>
      <p:ext uri="{BB962C8B-B14F-4D97-AF65-F5344CB8AC3E}">
        <p14:creationId xmlns:p14="http://schemas.microsoft.com/office/powerpoint/2010/main" val="789983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Средства разработки</a:t>
            </a:r>
          </a:p>
        </p:txBody>
      </p:sp>
      <p:sp>
        <p:nvSpPr>
          <p:cNvPr id="7" name="Текст 6"/>
          <p:cNvSpPr>
            <a:spLocks noGrp="1"/>
          </p:cNvSpPr>
          <p:nvPr>
            <p:ph idx="1"/>
          </p:nvPr>
        </p:nvSpPr>
        <p:spPr>
          <a:xfrm>
            <a:off x="676656" y="2322414"/>
            <a:ext cx="10753725" cy="3455451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Редактирование метаданных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Программирование алгоритмов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Визуальное оформление экранов</a:t>
            </a:r>
          </a:p>
        </p:txBody>
      </p:sp>
      <p:grpSp>
        <p:nvGrpSpPr>
          <p:cNvPr id="22" name="Group 19"/>
          <p:cNvGrpSpPr/>
          <p:nvPr/>
        </p:nvGrpSpPr>
        <p:grpSpPr>
          <a:xfrm>
            <a:off x="8406463" y="2132048"/>
            <a:ext cx="2223599" cy="2445961"/>
            <a:chOff x="1771233" y="1440400"/>
            <a:chExt cx="2690555" cy="2690556"/>
          </a:xfrm>
        </p:grpSpPr>
        <p:pic>
          <p:nvPicPr>
            <p:cNvPr id="23" name="Picture 2" descr="http://t2.gstatic.com/images?q=tbn:ANd9GcTMQgkblON9buPJdnRoHo2vybR9jvlh2lyV-_33vsbzC4JqVoK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233" y="1440400"/>
              <a:ext cx="2690555" cy="2690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8"/>
            <p:cNvGrpSpPr/>
            <p:nvPr/>
          </p:nvGrpSpPr>
          <p:grpSpPr>
            <a:xfrm>
              <a:off x="2366654" y="2002214"/>
              <a:ext cx="1318661" cy="1093888"/>
              <a:chOff x="2370193" y="1960084"/>
              <a:chExt cx="1437011" cy="1192065"/>
            </a:xfrm>
          </p:grpSpPr>
          <p:pic>
            <p:nvPicPr>
              <p:cNvPr id="25" name="Picture 1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6044739">
                <a:off x="2508526" y="1880577"/>
                <a:ext cx="1160347" cy="1319361"/>
              </a:xfrm>
              <a:prstGeom prst="rect">
                <a:avLst/>
              </a:prstGeom>
            </p:spPr>
          </p:pic>
          <p:pic>
            <p:nvPicPr>
              <p:cNvPr id="2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8026" l="0" r="100000">
                            <a14:foregroundMark x1="8187" y1="10526" x2="8187" y2="1052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70193" y="2172300"/>
                <a:ext cx="1437011" cy="979849"/>
              </a:xfrm>
              <a:prstGeom prst="rect">
                <a:avLst/>
              </a:prstGeom>
            </p:spPr>
          </p:pic>
        </p:grpSp>
      </p:grpSp>
      <p:sp>
        <p:nvSpPr>
          <p:cNvPr id="40" name="TextBox 39"/>
          <p:cNvSpPr txBox="1"/>
          <p:nvPr/>
        </p:nvSpPr>
        <p:spPr>
          <a:xfrm>
            <a:off x="8679731" y="4826213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ru-RU" sz="1200" dirty="0"/>
              <a:t>средства разработки </a:t>
            </a:r>
          </a:p>
          <a:p>
            <a:r>
              <a:rPr lang="ru-RU" sz="1200" dirty="0"/>
              <a:t>и администрирования</a:t>
            </a:r>
          </a:p>
          <a:p>
            <a:r>
              <a:rPr lang="en-US" sz="1200" b="1" dirty="0"/>
              <a:t>Mobile SMARTS </a:t>
            </a:r>
            <a:endParaRPr lang="ru-RU" sz="1200" b="1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0076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7"/>
          <p:cNvGrpSpPr/>
          <p:nvPr/>
        </p:nvGrpSpPr>
        <p:grpSpPr>
          <a:xfrm>
            <a:off x="4510985" y="2697930"/>
            <a:ext cx="1135247" cy="1679355"/>
            <a:chOff x="1109183" y="259133"/>
            <a:chExt cx="1308804" cy="1936100"/>
          </a:xfrm>
        </p:grpSpPr>
        <p:grpSp>
          <p:nvGrpSpPr>
            <p:cNvPr id="28" name="Group 9"/>
            <p:cNvGrpSpPr/>
            <p:nvPr/>
          </p:nvGrpSpPr>
          <p:grpSpPr>
            <a:xfrm>
              <a:off x="1397621" y="259133"/>
              <a:ext cx="719696" cy="1636143"/>
              <a:chOff x="5459896" y="1116587"/>
              <a:chExt cx="719696" cy="1636143"/>
            </a:xfrm>
          </p:grpSpPr>
          <p:pic>
            <p:nvPicPr>
              <p:cNvPr id="30" name="Picture 14" descr="http://www.royaltech.it/3356-4738-thickbox/mc9190-gj0swgya6wr-motorola-mc9190-g-wi-fi-bluetooth-laser-lorax-1d-vt-53-key-windows-ce-60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 trans="0" detail="10"/>
                        </a14:imgEffect>
                        <a14:imgEffect>
                          <a14:colorTemperature colorTemp="6147"/>
                        </a14:imgEffect>
                        <a14:imgEffect>
                          <a14:saturation sat="286000"/>
                        </a14:imgEffect>
                        <a14:imgEffect>
                          <a14:brightnessContrast brigh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24" t="13217" r="35244" b="13507"/>
              <a:stretch/>
            </p:blipFill>
            <p:spPr bwMode="auto">
              <a:xfrm>
                <a:off x="5459896" y="1116587"/>
                <a:ext cx="719696" cy="1636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ounded Rectangle 8"/>
              <p:cNvSpPr/>
              <p:nvPr/>
            </p:nvSpPr>
            <p:spPr>
              <a:xfrm>
                <a:off x="5610225" y="1304925"/>
                <a:ext cx="409575" cy="549275"/>
              </a:xfrm>
              <a:prstGeom prst="roundRect">
                <a:avLst>
                  <a:gd name="adj" fmla="val 2381"/>
                </a:avLst>
              </a:prstGeom>
              <a:ln w="63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109183" y="1902498"/>
              <a:ext cx="1308804" cy="29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Candara" panose="020E0502030303020204" pitchFamily="34" charset="0"/>
                </a:rPr>
                <a:t>Windows Mobile</a:t>
              </a:r>
              <a:endParaRPr lang="ru-RU" sz="1050" dirty="0">
                <a:latin typeface="Candara" panose="020E0502030303020204" pitchFamily="34" charset="0"/>
              </a:endParaRPr>
            </a:p>
          </p:txBody>
        </p:sp>
      </p:grpSp>
      <p:sp>
        <p:nvSpPr>
          <p:cNvPr id="48" name="Rectangle 61"/>
          <p:cNvSpPr/>
          <p:nvPr/>
        </p:nvSpPr>
        <p:spPr>
          <a:xfrm>
            <a:off x="4219446" y="693615"/>
            <a:ext cx="89512" cy="13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87" name="Rectangle 27"/>
          <p:cNvSpPr/>
          <p:nvPr/>
        </p:nvSpPr>
        <p:spPr>
          <a:xfrm>
            <a:off x="4932838" y="3431712"/>
            <a:ext cx="280814" cy="105296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91" name="Picture 2" descr="http://speckycdn.sdm.netdna-cdn.com/wp-content/uploads/2010/11/sketch_paper_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0365" l="21017" r="73898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8598" r="23254" b="9657"/>
          <a:stretch/>
        </p:blipFill>
        <p:spPr bwMode="auto">
          <a:xfrm>
            <a:off x="3028063" y="2622498"/>
            <a:ext cx="815342" cy="15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031617" y="4249757"/>
            <a:ext cx="8082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ndara" panose="020E0502030303020204" pitchFamily="34" charset="0"/>
              </a:rPr>
              <a:t>Android</a:t>
            </a:r>
          </a:p>
          <a:p>
            <a:pPr algn="ctr"/>
            <a:r>
              <a:rPr lang="en-US" sz="1050" dirty="0">
                <a:latin typeface="Candara" panose="020E0502030303020204" pitchFamily="34" charset="0"/>
              </a:rPr>
              <a:t>4.3 </a:t>
            </a:r>
            <a:r>
              <a:rPr lang="ru-RU" sz="1050" dirty="0">
                <a:latin typeface="Candara" panose="020E0502030303020204" pitchFamily="34" charset="0"/>
              </a:rPr>
              <a:t>и выше</a:t>
            </a:r>
          </a:p>
        </p:txBody>
      </p:sp>
      <p:pic>
        <p:nvPicPr>
          <p:cNvPr id="1026" name="Picture 2" descr="https://www.kiosksolutions.ru/wp-content/uploads/2017/06/q-45-2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13770" r="26465"/>
          <a:stretch/>
        </p:blipFill>
        <p:spPr bwMode="auto">
          <a:xfrm>
            <a:off x="7950525" y="2275650"/>
            <a:ext cx="1138200" cy="28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927155" y="5215079"/>
            <a:ext cx="11849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n-US" sz="1050" dirty="0"/>
              <a:t>Windows 7 / 8 / 10</a:t>
            </a:r>
            <a:endParaRPr lang="ru-RU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425711" y="724908"/>
            <a:ext cx="11004670" cy="123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r>
              <a:rPr lang="ru-RU" dirty="0"/>
              <a:t>Поддержка операционных систем</a:t>
            </a:r>
          </a:p>
        </p:txBody>
      </p:sp>
      <p:pic>
        <p:nvPicPr>
          <p:cNvPr id="1028" name="Picture 4" descr="https://media.lpgenerator.ru/uploads/2016/03/10/droid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23" y="3048221"/>
            <a:ext cx="612114" cy="6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ngmart.com/files/3/Windows-PNG-Free-Download-PNG-File-319x27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t="22666" r="26447" b="20868"/>
          <a:stretch/>
        </p:blipFill>
        <p:spPr bwMode="auto">
          <a:xfrm>
            <a:off x="4761331" y="4377285"/>
            <a:ext cx="547732" cy="57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://www.pngmart.com/files/3/Windows-PNG-Free-Download-PNG-File-319x27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t="22666" r="26447" b="20868"/>
          <a:stretch/>
        </p:blipFill>
        <p:spPr bwMode="auto">
          <a:xfrm>
            <a:off x="8160662" y="3848594"/>
            <a:ext cx="547732" cy="57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://www.pngmart.com/files/3/Windows-PNG-Free-Download-PNG-File-319x27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t="22666" r="26447" b="20868"/>
          <a:stretch/>
        </p:blipFill>
        <p:spPr bwMode="auto">
          <a:xfrm>
            <a:off x="6435714" y="4376685"/>
            <a:ext cx="547732" cy="57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67"/>
          <p:cNvGrpSpPr/>
          <p:nvPr/>
        </p:nvGrpSpPr>
        <p:grpSpPr>
          <a:xfrm>
            <a:off x="6276401" y="2697330"/>
            <a:ext cx="885179" cy="1679355"/>
            <a:chOff x="1253333" y="259133"/>
            <a:chExt cx="1020505" cy="1936100"/>
          </a:xfrm>
        </p:grpSpPr>
        <p:grpSp>
          <p:nvGrpSpPr>
            <p:cNvPr id="42" name="Group 9"/>
            <p:cNvGrpSpPr/>
            <p:nvPr/>
          </p:nvGrpSpPr>
          <p:grpSpPr>
            <a:xfrm>
              <a:off x="1397621" y="259133"/>
              <a:ext cx="719696" cy="1636143"/>
              <a:chOff x="5459896" y="1116587"/>
              <a:chExt cx="719696" cy="1636143"/>
            </a:xfrm>
          </p:grpSpPr>
          <p:pic>
            <p:nvPicPr>
              <p:cNvPr id="44" name="Picture 14" descr="http://www.royaltech.it/3356-4738-thickbox/mc9190-gj0swgya6wr-motorola-mc9190-g-wi-fi-bluetooth-laser-lorax-1d-vt-53-key-windows-ce-60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 trans="0" detail="10"/>
                        </a14:imgEffect>
                        <a14:imgEffect>
                          <a14:colorTemperature colorTemp="6147"/>
                        </a14:imgEffect>
                        <a14:imgEffect>
                          <a14:saturation sat="286000"/>
                        </a14:imgEffect>
                        <a14:imgEffect>
                          <a14:brightnessContrast brigh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24" t="13217" r="35244" b="13507"/>
              <a:stretch/>
            </p:blipFill>
            <p:spPr bwMode="auto">
              <a:xfrm>
                <a:off x="5459896" y="1116587"/>
                <a:ext cx="719696" cy="1636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8"/>
              <p:cNvSpPr/>
              <p:nvPr/>
            </p:nvSpPr>
            <p:spPr>
              <a:xfrm>
                <a:off x="5610225" y="1304925"/>
                <a:ext cx="409575" cy="549275"/>
              </a:xfrm>
              <a:prstGeom prst="roundRect">
                <a:avLst>
                  <a:gd name="adj" fmla="val 2381"/>
                </a:avLst>
              </a:prstGeom>
              <a:ln w="63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253333" y="1902498"/>
              <a:ext cx="1020505" cy="29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Candara" panose="020E0502030303020204" pitchFamily="34" charset="0"/>
                </a:rPr>
                <a:t>Windows CE</a:t>
              </a:r>
              <a:endParaRPr lang="ru-RU" sz="1050" dirty="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2771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  <a:br>
              <a:rPr lang="ru-RU" dirty="0"/>
            </a:br>
            <a:r>
              <a:rPr lang="ru-RU" dirty="0"/>
              <a:t>мобильной</a:t>
            </a:r>
            <a:br>
              <a:rPr lang="ru-RU" dirty="0"/>
            </a:br>
            <a:r>
              <a:rPr lang="ru-RU" dirty="0"/>
              <a:t>периферии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Мобильные принтеры</a:t>
            </a:r>
          </a:p>
          <a:p>
            <a:r>
              <a:rPr lang="ru-RU" dirty="0"/>
              <a:t>Мобильные ФР (кассы)</a:t>
            </a:r>
          </a:p>
          <a:p>
            <a:r>
              <a:rPr lang="ru-RU" dirty="0"/>
              <a:t>Мобильные </a:t>
            </a:r>
            <a:r>
              <a:rPr lang="ru-RU" dirty="0" err="1"/>
              <a:t>пинпады</a:t>
            </a:r>
            <a:r>
              <a:rPr lang="ru-RU" dirty="0"/>
              <a:t> (банк)</a:t>
            </a:r>
            <a:endParaRPr lang="en-US" dirty="0"/>
          </a:p>
          <a:p>
            <a:r>
              <a:rPr lang="ru-RU" b="1" dirty="0"/>
              <a:t>Сканеры на палец</a:t>
            </a:r>
          </a:p>
        </p:txBody>
      </p:sp>
      <p:pic>
        <p:nvPicPr>
          <p:cNvPr id="357" name="Рисунок 356"/>
          <p:cNvPicPr>
            <a:picLocks noChangeAspect="1"/>
          </p:cNvPicPr>
          <p:nvPr/>
        </p:nvPicPr>
        <p:blipFill rotWithShape="1">
          <a:blip r:embed="rId2"/>
          <a:srcRect t="10885" r="40918" b="14307"/>
          <a:stretch/>
        </p:blipFill>
        <p:spPr>
          <a:xfrm>
            <a:off x="1709849" y="46891"/>
            <a:ext cx="5792920" cy="6670431"/>
          </a:xfrm>
          <a:prstGeom prst="rect">
            <a:avLst/>
          </a:prstGeom>
        </p:spPr>
      </p:pic>
      <p:grpSp>
        <p:nvGrpSpPr>
          <p:cNvPr id="278" name="Group 67"/>
          <p:cNvGrpSpPr/>
          <p:nvPr/>
        </p:nvGrpSpPr>
        <p:grpSpPr>
          <a:xfrm>
            <a:off x="3044547" y="1360791"/>
            <a:ext cx="2307762" cy="1846960"/>
            <a:chOff x="231047" y="259133"/>
            <a:chExt cx="3065071" cy="2453053"/>
          </a:xfrm>
        </p:grpSpPr>
        <p:grpSp>
          <p:nvGrpSpPr>
            <p:cNvPr id="347" name="Group 9"/>
            <p:cNvGrpSpPr/>
            <p:nvPr/>
          </p:nvGrpSpPr>
          <p:grpSpPr>
            <a:xfrm>
              <a:off x="1397621" y="259133"/>
              <a:ext cx="719696" cy="1636143"/>
              <a:chOff x="5459896" y="1116587"/>
              <a:chExt cx="719696" cy="1636143"/>
            </a:xfrm>
          </p:grpSpPr>
          <p:pic>
            <p:nvPicPr>
              <p:cNvPr id="349" name="Picture 14" descr="http://www.royaltech.it/3356-4738-thickbox/mc9190-gj0swgya6wr-motorola-mc9190-g-wi-fi-bluetooth-laser-lorax-1d-vt-53-key-windows-ce-60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 trans="0" detail="10"/>
                        </a14:imgEffect>
                        <a14:imgEffect>
                          <a14:colorTemperature colorTemp="6147"/>
                        </a14:imgEffect>
                        <a14:imgEffect>
                          <a14:saturation sat="286000"/>
                        </a14:imgEffect>
                        <a14:imgEffect>
                          <a14:brightnessContrast brigh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24" t="13217" r="35244" b="13507"/>
              <a:stretch/>
            </p:blipFill>
            <p:spPr bwMode="auto">
              <a:xfrm>
                <a:off x="5459896" y="1116587"/>
                <a:ext cx="719696" cy="1636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0" name="Rounded Rectangle 8"/>
              <p:cNvSpPr/>
              <p:nvPr/>
            </p:nvSpPr>
            <p:spPr>
              <a:xfrm>
                <a:off x="5610225" y="1304925"/>
                <a:ext cx="409575" cy="549275"/>
              </a:xfrm>
              <a:prstGeom prst="roundRect">
                <a:avLst>
                  <a:gd name="adj" fmla="val 2381"/>
                </a:avLst>
              </a:prstGeom>
              <a:ln w="63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</p:grpSp>
        <p:sp>
          <p:nvSpPr>
            <p:cNvPr id="348" name="TextBox 347"/>
            <p:cNvSpPr txBox="1"/>
            <p:nvPr/>
          </p:nvSpPr>
          <p:spPr>
            <a:xfrm>
              <a:off x="231047" y="1902498"/>
              <a:ext cx="3065071" cy="809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50" dirty="0">
                  <a:latin typeface="Candara" panose="020E0502030303020204" pitchFamily="34" charset="0"/>
                </a:rPr>
                <a:t>клиент </a:t>
              </a:r>
              <a:r>
                <a:rPr lang="en-US" sz="1050" b="1" dirty="0">
                  <a:latin typeface="Candara" panose="020E0502030303020204" pitchFamily="34" charset="0"/>
                </a:rPr>
                <a:t>Mobile SMARTS </a:t>
              </a:r>
              <a:endParaRPr lang="ru-RU" sz="1050" b="1" dirty="0">
                <a:latin typeface="Candara" panose="020E0502030303020204" pitchFamily="34" charset="0"/>
              </a:endParaRPr>
            </a:p>
            <a:p>
              <a:pPr algn="ctr"/>
              <a:r>
                <a:rPr lang="ru-RU" sz="1050" dirty="0">
                  <a:latin typeface="Candara" panose="020E0502030303020204" pitchFamily="34" charset="0"/>
                </a:rPr>
                <a:t>для ТСД</a:t>
              </a:r>
            </a:p>
          </p:txBody>
        </p:sp>
      </p:grpSp>
      <p:grpSp>
        <p:nvGrpSpPr>
          <p:cNvPr id="279" name="Group 68"/>
          <p:cNvGrpSpPr/>
          <p:nvPr/>
        </p:nvGrpSpPr>
        <p:grpSpPr>
          <a:xfrm>
            <a:off x="2982963" y="4824774"/>
            <a:ext cx="2545311" cy="1747657"/>
            <a:chOff x="-271663" y="3074596"/>
            <a:chExt cx="3380573" cy="2321164"/>
          </a:xfrm>
        </p:grpSpPr>
        <p:grpSp>
          <p:nvGrpSpPr>
            <p:cNvPr id="343" name="Group 20"/>
            <p:cNvGrpSpPr/>
            <p:nvPr/>
          </p:nvGrpSpPr>
          <p:grpSpPr>
            <a:xfrm>
              <a:off x="666351" y="3074596"/>
              <a:ext cx="1577657" cy="1584044"/>
              <a:chOff x="321941" y="3311806"/>
              <a:chExt cx="2724150" cy="2781300"/>
            </a:xfrm>
          </p:grpSpPr>
          <p:pic>
            <p:nvPicPr>
              <p:cNvPr id="345" name="Picture 20" descr="http://vnretail.com.vn/upload/products/motorola-mini-kiosk-mk4000-4244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 detail="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14" t="22000" r="21687" b="19600"/>
              <a:stretch/>
            </p:blipFill>
            <p:spPr bwMode="auto">
              <a:xfrm>
                <a:off x="321941" y="3311806"/>
                <a:ext cx="2724150" cy="2781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6" name="Rounded Rectangle 36"/>
              <p:cNvSpPr/>
              <p:nvPr/>
            </p:nvSpPr>
            <p:spPr>
              <a:xfrm>
                <a:off x="649918" y="3707915"/>
                <a:ext cx="1958342" cy="1679425"/>
              </a:xfrm>
              <a:prstGeom prst="roundRect">
                <a:avLst>
                  <a:gd name="adj" fmla="val 2381"/>
                </a:avLst>
              </a:prstGeom>
              <a:ln w="63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</p:grpSp>
        <p:sp>
          <p:nvSpPr>
            <p:cNvPr id="344" name="TextBox 343"/>
            <p:cNvSpPr txBox="1"/>
            <p:nvPr/>
          </p:nvSpPr>
          <p:spPr>
            <a:xfrm>
              <a:off x="-271663" y="4586072"/>
              <a:ext cx="3380573" cy="809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latin typeface="Candara" panose="020E0502030303020204" pitchFamily="34" charset="0"/>
                </a:defRPr>
              </a:lvl1pPr>
            </a:lstStyle>
            <a:p>
              <a:r>
                <a:rPr lang="ru-RU" sz="1050" dirty="0"/>
                <a:t>клиент </a:t>
              </a:r>
              <a:r>
                <a:rPr lang="en-US" sz="1050" b="1" dirty="0"/>
                <a:t>Mobile SMARTS </a:t>
              </a:r>
              <a:endParaRPr lang="ru-RU" sz="1050" b="1" dirty="0"/>
            </a:p>
            <a:p>
              <a:r>
                <a:rPr lang="ru-RU" sz="1050" dirty="0"/>
                <a:t>для киоска (прайс-</a:t>
              </a:r>
              <a:r>
                <a:rPr lang="ru-RU" sz="1050" dirty="0" err="1"/>
                <a:t>чекера</a:t>
              </a:r>
              <a:r>
                <a:rPr lang="ru-RU" sz="1050" dirty="0"/>
                <a:t>)</a:t>
              </a:r>
            </a:p>
          </p:txBody>
        </p:sp>
      </p:grpSp>
      <p:sp>
        <p:nvSpPr>
          <p:cNvPr id="289" name="Rectangle 61"/>
          <p:cNvSpPr/>
          <p:nvPr/>
        </p:nvSpPr>
        <p:spPr>
          <a:xfrm>
            <a:off x="6658688" y="4571414"/>
            <a:ext cx="103418" cy="16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06" name="TextBox 305"/>
          <p:cNvSpPr txBox="1"/>
          <p:nvPr/>
        </p:nvSpPr>
        <p:spPr>
          <a:xfrm>
            <a:off x="1610298" y="2353611"/>
            <a:ext cx="1152942" cy="3838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latin typeface="Candara" panose="020E0502030303020204" pitchFamily="34" charset="0"/>
              </a:rPr>
              <a:t>принтеры</a:t>
            </a:r>
          </a:p>
        </p:txBody>
      </p:sp>
      <p:grpSp>
        <p:nvGrpSpPr>
          <p:cNvPr id="307" name="Group 147"/>
          <p:cNvGrpSpPr/>
          <p:nvPr/>
        </p:nvGrpSpPr>
        <p:grpSpPr>
          <a:xfrm>
            <a:off x="1749510" y="596473"/>
            <a:ext cx="1045369" cy="861662"/>
            <a:chOff x="7302684" y="5234742"/>
            <a:chExt cx="1388414" cy="1144423"/>
          </a:xfrm>
        </p:grpSpPr>
        <p:pic>
          <p:nvPicPr>
            <p:cNvPr id="333" name="Picture 32" descr="http://www.labelpower.com.au/fileadmin/user_upload/tx_onqcatalogue/product/swift-203usb-thermal-transfer-label-printer_1135_fullimg.jpg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84" y="5234742"/>
              <a:ext cx="1224917" cy="114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4" name="Freeform 149"/>
            <p:cNvSpPr/>
            <p:nvPr/>
          </p:nvSpPr>
          <p:spPr>
            <a:xfrm>
              <a:off x="7737475" y="5432425"/>
              <a:ext cx="739775" cy="828675"/>
            </a:xfrm>
            <a:custGeom>
              <a:avLst/>
              <a:gdLst>
                <a:gd name="connsiteX0" fmla="*/ 593725 w 739775"/>
                <a:gd name="connsiteY0" fmla="*/ 0 h 828675"/>
                <a:gd name="connsiteX1" fmla="*/ 704850 w 739775"/>
                <a:gd name="connsiteY1" fmla="*/ 31750 h 828675"/>
                <a:gd name="connsiteX2" fmla="*/ 717550 w 739775"/>
                <a:gd name="connsiteY2" fmla="*/ 57150 h 828675"/>
                <a:gd name="connsiteX3" fmla="*/ 714375 w 739775"/>
                <a:gd name="connsiteY3" fmla="*/ 139700 h 828675"/>
                <a:gd name="connsiteX4" fmla="*/ 733425 w 739775"/>
                <a:gd name="connsiteY4" fmla="*/ 152400 h 828675"/>
                <a:gd name="connsiteX5" fmla="*/ 730250 w 739775"/>
                <a:gd name="connsiteY5" fmla="*/ 203200 h 828675"/>
                <a:gd name="connsiteX6" fmla="*/ 739775 w 739775"/>
                <a:gd name="connsiteY6" fmla="*/ 215900 h 828675"/>
                <a:gd name="connsiteX7" fmla="*/ 739775 w 739775"/>
                <a:gd name="connsiteY7" fmla="*/ 215900 h 828675"/>
                <a:gd name="connsiteX8" fmla="*/ 739775 w 739775"/>
                <a:gd name="connsiteY8" fmla="*/ 247650 h 828675"/>
                <a:gd name="connsiteX9" fmla="*/ 723900 w 739775"/>
                <a:gd name="connsiteY9" fmla="*/ 263525 h 828675"/>
                <a:gd name="connsiteX10" fmla="*/ 714375 w 739775"/>
                <a:gd name="connsiteY10" fmla="*/ 282575 h 828675"/>
                <a:gd name="connsiteX11" fmla="*/ 704850 w 739775"/>
                <a:gd name="connsiteY11" fmla="*/ 358775 h 828675"/>
                <a:gd name="connsiteX12" fmla="*/ 676275 w 739775"/>
                <a:gd name="connsiteY12" fmla="*/ 387350 h 828675"/>
                <a:gd name="connsiteX13" fmla="*/ 676275 w 739775"/>
                <a:gd name="connsiteY13" fmla="*/ 469900 h 828675"/>
                <a:gd name="connsiteX14" fmla="*/ 250825 w 739775"/>
                <a:gd name="connsiteY14" fmla="*/ 828675 h 828675"/>
                <a:gd name="connsiteX15" fmla="*/ 215900 w 739775"/>
                <a:gd name="connsiteY15" fmla="*/ 825500 h 828675"/>
                <a:gd name="connsiteX16" fmla="*/ 0 w 739775"/>
                <a:gd name="connsiteY16" fmla="*/ 7461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9775" h="828675">
                  <a:moveTo>
                    <a:pt x="593725" y="0"/>
                  </a:moveTo>
                  <a:lnTo>
                    <a:pt x="704850" y="31750"/>
                  </a:lnTo>
                  <a:lnTo>
                    <a:pt x="717550" y="57150"/>
                  </a:lnTo>
                  <a:lnTo>
                    <a:pt x="714375" y="139700"/>
                  </a:lnTo>
                  <a:lnTo>
                    <a:pt x="733425" y="152400"/>
                  </a:lnTo>
                  <a:lnTo>
                    <a:pt x="730250" y="203200"/>
                  </a:lnTo>
                  <a:lnTo>
                    <a:pt x="739775" y="215900"/>
                  </a:lnTo>
                  <a:lnTo>
                    <a:pt x="739775" y="215900"/>
                  </a:lnTo>
                  <a:lnTo>
                    <a:pt x="739775" y="247650"/>
                  </a:lnTo>
                  <a:lnTo>
                    <a:pt x="723900" y="263525"/>
                  </a:lnTo>
                  <a:lnTo>
                    <a:pt x="714375" y="282575"/>
                  </a:lnTo>
                  <a:lnTo>
                    <a:pt x="704850" y="358775"/>
                  </a:lnTo>
                  <a:lnTo>
                    <a:pt x="676275" y="387350"/>
                  </a:lnTo>
                  <a:lnTo>
                    <a:pt x="676275" y="469900"/>
                  </a:lnTo>
                  <a:lnTo>
                    <a:pt x="250825" y="828675"/>
                  </a:lnTo>
                  <a:lnTo>
                    <a:pt x="215900" y="825500"/>
                  </a:lnTo>
                  <a:lnTo>
                    <a:pt x="0" y="74612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335" name="Arc 150"/>
            <p:cNvSpPr/>
            <p:nvPr/>
          </p:nvSpPr>
          <p:spPr>
            <a:xfrm>
              <a:off x="7387150" y="5267326"/>
              <a:ext cx="1303948" cy="771524"/>
            </a:xfrm>
            <a:prstGeom prst="arc">
              <a:avLst>
                <a:gd name="adj1" fmla="val 11188391"/>
                <a:gd name="adj2" fmla="val 1503562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>
                <a:solidFill>
                  <a:schemeClr val="lt1"/>
                </a:solidFill>
              </a:endParaRPr>
            </a:p>
          </p:txBody>
        </p:sp>
        <p:sp>
          <p:nvSpPr>
            <p:cNvPr id="336" name="Freeform 151"/>
            <p:cNvSpPr/>
            <p:nvPr/>
          </p:nvSpPr>
          <p:spPr>
            <a:xfrm>
              <a:off x="7816850" y="5286375"/>
              <a:ext cx="517525" cy="146050"/>
            </a:xfrm>
            <a:custGeom>
              <a:avLst/>
              <a:gdLst>
                <a:gd name="connsiteX0" fmla="*/ 0 w 517525"/>
                <a:gd name="connsiteY0" fmla="*/ 0 h 146050"/>
                <a:gd name="connsiteX1" fmla="*/ 517525 w 517525"/>
                <a:gd name="connsiteY1" fmla="*/ 1460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7525" h="146050">
                  <a:moveTo>
                    <a:pt x="0" y="0"/>
                  </a:moveTo>
                  <a:lnTo>
                    <a:pt x="517525" y="1460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cxnSp>
        <p:nvCxnSpPr>
          <p:cNvPr id="308" name="Elbow Connector 154"/>
          <p:cNvCxnSpPr>
            <a:stCxn id="330" idx="1"/>
          </p:cNvCxnSpPr>
          <p:nvPr/>
        </p:nvCxnSpPr>
        <p:spPr>
          <a:xfrm>
            <a:off x="2480997" y="1939308"/>
            <a:ext cx="407348" cy="665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2" name="Group 17"/>
          <p:cNvGrpSpPr/>
          <p:nvPr/>
        </p:nvGrpSpPr>
        <p:grpSpPr>
          <a:xfrm>
            <a:off x="1914318" y="1483282"/>
            <a:ext cx="847645" cy="1155398"/>
            <a:chOff x="-779311" y="1326695"/>
            <a:chExt cx="1125806" cy="1534551"/>
          </a:xfrm>
        </p:grpSpPr>
        <p:grpSp>
          <p:nvGrpSpPr>
            <p:cNvPr id="327" name="Group 3"/>
            <p:cNvGrpSpPr/>
            <p:nvPr/>
          </p:nvGrpSpPr>
          <p:grpSpPr>
            <a:xfrm>
              <a:off x="-779311" y="1326695"/>
              <a:ext cx="759056" cy="1128862"/>
              <a:chOff x="-779311" y="1326695"/>
              <a:chExt cx="759056" cy="1128862"/>
            </a:xfrm>
          </p:grpSpPr>
          <p:pic>
            <p:nvPicPr>
              <p:cNvPr id="330" name="Picture 58" descr="http://ibcworld.net/wp-content/files_mf/1299186515zebraMZ320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4B4B4B"/>
                  </a:clrFrom>
                  <a:clrTo>
                    <a:srgbClr val="4B4B4B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158" b="89685" l="32624" r="70922"/>
                        </a14:imgEffect>
                        <a14:imgEffect>
                          <a14:artisticPhotocopy detail="5"/>
                        </a14:imgEffect>
                        <a14:imgEffect>
                          <a14:brightnessContrast bright="-34000" contrast="4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29" r="28175"/>
              <a:stretch/>
            </p:blipFill>
            <p:spPr bwMode="auto">
              <a:xfrm rot="654587" flipH="1">
                <a:off x="-730296" y="1326695"/>
                <a:ext cx="710041" cy="1076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1" name="Rounded Rectangle 117"/>
              <p:cNvSpPr/>
              <p:nvPr/>
            </p:nvSpPr>
            <p:spPr>
              <a:xfrm rot="654587">
                <a:off x="-345817" y="1369179"/>
                <a:ext cx="108152" cy="14577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pic>
            <p:nvPicPr>
              <p:cNvPr id="332" name="Picture 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556" b="93056" l="8065" r="9838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220537">
                <a:off x="-779311" y="1769757"/>
                <a:ext cx="590550" cy="685800"/>
              </a:xfrm>
              <a:prstGeom prst="rect">
                <a:avLst/>
              </a:prstGeom>
            </p:spPr>
          </p:pic>
        </p:grpSp>
        <p:cxnSp>
          <p:nvCxnSpPr>
            <p:cNvPr id="328" name="Straight Connector 5"/>
            <p:cNvCxnSpPr/>
            <p:nvPr/>
          </p:nvCxnSpPr>
          <p:spPr>
            <a:xfrm flipH="1" flipV="1">
              <a:off x="-695324" y="2264569"/>
              <a:ext cx="297657" cy="97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Arc 11"/>
            <p:cNvSpPr/>
            <p:nvPr/>
          </p:nvSpPr>
          <p:spPr>
            <a:xfrm rot="20956452" flipH="1">
              <a:off x="-691923" y="1638437"/>
              <a:ext cx="1038418" cy="1222809"/>
            </a:xfrm>
            <a:prstGeom prst="arc">
              <a:avLst>
                <a:gd name="adj1" fmla="val 18913385"/>
                <a:gd name="adj2" fmla="val 2114227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sp>
        <p:nvSpPr>
          <p:cNvPr id="313" name="7-Point Star 26"/>
          <p:cNvSpPr/>
          <p:nvPr/>
        </p:nvSpPr>
        <p:spPr>
          <a:xfrm>
            <a:off x="4450002" y="5751602"/>
            <a:ext cx="121482" cy="107574"/>
          </a:xfrm>
          <a:prstGeom prst="star7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14" name="Rectangle 27"/>
          <p:cNvSpPr/>
          <p:nvPr/>
        </p:nvSpPr>
        <p:spPr>
          <a:xfrm>
            <a:off x="4070362" y="1918023"/>
            <a:ext cx="243754" cy="91401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315" name="Picture 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 detail="6"/>
                    </a14:imgEffect>
                  </a14:imgLayer>
                </a14:imgProps>
              </a:ext>
            </a:extLst>
          </a:blip>
          <a:srcRect l="11111" t="10772" r="15625" b="7235"/>
          <a:stretch/>
        </p:blipFill>
        <p:spPr>
          <a:xfrm>
            <a:off x="1796642" y="3181916"/>
            <a:ext cx="764918" cy="776248"/>
          </a:xfrm>
          <a:prstGeom prst="rect">
            <a:avLst/>
          </a:prstGeom>
        </p:spPr>
      </p:pic>
      <p:sp>
        <p:nvSpPr>
          <p:cNvPr id="316" name="Скругленный прямоугольник 315"/>
          <p:cNvSpPr/>
          <p:nvPr/>
        </p:nvSpPr>
        <p:spPr>
          <a:xfrm>
            <a:off x="3162239" y="3160060"/>
            <a:ext cx="2072948" cy="1550089"/>
          </a:xfrm>
          <a:prstGeom prst="roundRect">
            <a:avLst>
              <a:gd name="adj" fmla="val 6797"/>
            </a:avLst>
          </a:prstGeom>
          <a:solidFill>
            <a:srgbClr val="FBA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17" name="TextBox 316"/>
          <p:cNvSpPr txBox="1"/>
          <p:nvPr/>
        </p:nvSpPr>
        <p:spPr>
          <a:xfrm>
            <a:off x="1538566" y="3991600"/>
            <a:ext cx="1296411" cy="6096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latin typeface="Candara" panose="020E0502030303020204" pitchFamily="34" charset="0"/>
              </a:rPr>
              <a:t>мобильный </a:t>
            </a:r>
          </a:p>
          <a:p>
            <a:pPr algn="ctr"/>
            <a:r>
              <a:rPr lang="ru-RU" sz="1050" dirty="0">
                <a:latin typeface="Candara" panose="020E0502030303020204" pitchFamily="34" charset="0"/>
              </a:rPr>
              <a:t>ККМ</a:t>
            </a:r>
          </a:p>
        </p:txBody>
      </p:sp>
      <p:pic>
        <p:nvPicPr>
          <p:cNvPr id="318" name="Picture 2" descr="http://speckycdn.sdm.netdna-cdn.com/wp-content/uploads/2010/11/sketch_paper_0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69" b="90365" l="21017" r="73898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8598" r="23254" b="9657"/>
          <a:stretch/>
        </p:blipFill>
        <p:spPr bwMode="auto">
          <a:xfrm>
            <a:off x="3951907" y="3208625"/>
            <a:ext cx="531737" cy="10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" name="TextBox 318"/>
          <p:cNvSpPr txBox="1"/>
          <p:nvPr/>
        </p:nvSpPr>
        <p:spPr>
          <a:xfrm>
            <a:off x="3062988" y="4220793"/>
            <a:ext cx="2307762" cy="609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latin typeface="Candara" panose="020E0502030303020204" pitchFamily="34" charset="0"/>
              </a:rPr>
              <a:t>клиент </a:t>
            </a:r>
            <a:r>
              <a:rPr lang="en-US" sz="1050" b="1" dirty="0">
                <a:latin typeface="Candara" panose="020E0502030303020204" pitchFamily="34" charset="0"/>
              </a:rPr>
              <a:t>Mobile SMARTS </a:t>
            </a:r>
            <a:endParaRPr lang="ru-RU" sz="1050" b="1" dirty="0">
              <a:latin typeface="Candara" panose="020E0502030303020204" pitchFamily="34" charset="0"/>
            </a:endParaRPr>
          </a:p>
          <a:p>
            <a:pPr algn="ctr"/>
            <a:r>
              <a:rPr lang="ru-RU" sz="1050" dirty="0">
                <a:latin typeface="Candara" panose="020E0502030303020204" pitchFamily="34" charset="0"/>
              </a:rPr>
              <a:t>для </a:t>
            </a:r>
            <a:r>
              <a:rPr lang="en-US" sz="1050" dirty="0">
                <a:latin typeface="Candara" panose="020E0502030303020204" pitchFamily="34" charset="0"/>
              </a:rPr>
              <a:t>Android</a:t>
            </a:r>
            <a:endParaRPr lang="ru-RU" sz="1050" dirty="0">
              <a:latin typeface="Candara" panose="020E0502030303020204" pitchFamily="34" charset="0"/>
            </a:endParaRPr>
          </a:p>
        </p:txBody>
      </p:sp>
      <p:cxnSp>
        <p:nvCxnSpPr>
          <p:cNvPr id="320" name="Прямая соединительная линия 319"/>
          <p:cNvCxnSpPr/>
          <p:nvPr/>
        </p:nvCxnSpPr>
        <p:spPr>
          <a:xfrm flipH="1">
            <a:off x="2892400" y="655962"/>
            <a:ext cx="14343" cy="552898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Elbow Connector 154"/>
          <p:cNvCxnSpPr/>
          <p:nvPr/>
        </p:nvCxnSpPr>
        <p:spPr>
          <a:xfrm>
            <a:off x="2497458" y="926659"/>
            <a:ext cx="407348" cy="665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Elbow Connector 154"/>
          <p:cNvCxnSpPr/>
          <p:nvPr/>
        </p:nvCxnSpPr>
        <p:spPr>
          <a:xfrm>
            <a:off x="2522630" y="3569376"/>
            <a:ext cx="407348" cy="665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3" name="Picture 62" descr="http://blog.evandavey.com/wp-content/uploads/2008/04/bluetooth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24" y="1410829"/>
            <a:ext cx="364183" cy="3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" name="Прямоугольник 323"/>
          <p:cNvSpPr/>
          <p:nvPr/>
        </p:nvSpPr>
        <p:spPr>
          <a:xfrm>
            <a:off x="2688230" y="1028406"/>
            <a:ext cx="412346" cy="21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325" name="Picture 40" descr="http://shmector.com/_ph/2/343265402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88" y="945442"/>
            <a:ext cx="384686" cy="3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7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Метаданные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Структура таблиц</a:t>
            </a:r>
          </a:p>
          <a:p>
            <a:r>
              <a:rPr lang="ru-RU" dirty="0"/>
              <a:t>Структура документов</a:t>
            </a:r>
          </a:p>
          <a:p>
            <a:r>
              <a:rPr lang="ru-RU" dirty="0"/>
              <a:t>Обработчики событий</a:t>
            </a:r>
          </a:p>
        </p:txBody>
      </p:sp>
      <p:pic>
        <p:nvPicPr>
          <p:cNvPr id="13314" name="Picture 2" descr="http://www.cleverence.ru/upload/iblock/7db/7db6598e67a9efcd94186589e1e9aa9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b="19410"/>
          <a:stretch/>
        </p:blipFill>
        <p:spPr bwMode="auto">
          <a:xfrm>
            <a:off x="304798" y="686656"/>
            <a:ext cx="7000387" cy="53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67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Визуальное</a:t>
            </a:r>
            <a:r>
              <a:rPr lang="ru-RU" dirty="0"/>
              <a:t> 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программирование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7224" y="1905982"/>
            <a:ext cx="11093259" cy="3685193"/>
            <a:chOff x="2636306" y="1707797"/>
            <a:chExt cx="6761704" cy="223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1" t="8889" r="31847" b="58518"/>
            <a:stretch/>
          </p:blipFill>
          <p:spPr>
            <a:xfrm>
              <a:off x="2636306" y="1707797"/>
              <a:ext cx="5885394" cy="2235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0" t="8889" r="19048" b="58518"/>
            <a:stretch/>
          </p:blipFill>
          <p:spPr>
            <a:xfrm>
              <a:off x="8377326" y="1707797"/>
              <a:ext cx="1020684" cy="2235200"/>
            </a:xfrm>
            <a:prstGeom prst="rect">
              <a:avLst/>
            </a:prstGeom>
          </p:spPr>
        </p:pic>
      </p:grpSp>
      <p:pic>
        <p:nvPicPr>
          <p:cNvPr id="7" name="Picture 2" descr="http://www.cleverence.ru/upload/iblock/55e/55e344b2f4ad70ea0dc5574906e2bbb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56" y="4233021"/>
            <a:ext cx="6414082" cy="17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282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Уже внедрили</a:t>
            </a:r>
          </a:p>
        </p:txBody>
      </p:sp>
      <p:pic>
        <p:nvPicPr>
          <p:cNvPr id="1026" name="Picture 2" descr="РосСпиртПр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33" y="2618841"/>
            <a:ext cx="1143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ЕВРАЗСЕРВИ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28" y="8094069"/>
            <a:ext cx="1143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retailmonitoring.ru/wp-content/uploads/2014/11/lud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0" y="2457890"/>
            <a:ext cx="1640990" cy="9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943" y="2641962"/>
            <a:ext cx="1209675" cy="1657350"/>
          </a:xfrm>
          <a:prstGeom prst="rect">
            <a:avLst/>
          </a:prstGeom>
        </p:spPr>
      </p:pic>
      <p:pic>
        <p:nvPicPr>
          <p:cNvPr id="25" name="Picture 6" descr="http://foodmarkets.ru/upload/news/25292/uShuZy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66" y="3788370"/>
            <a:ext cx="1174058" cy="1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xn----dtbhjcrvdd0b2a2fb.xn--p1ai/wp-content/uploads/2016/11/Snimok-520x2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33" y="3953272"/>
            <a:ext cx="1468904" cy="6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retail.ru/upload/iblock/6ab/Tverskoi-kupet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567" y="5292898"/>
            <a:ext cx="1554487" cy="5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vioteh.ru/img/partners/pokupochk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75" y="4956511"/>
            <a:ext cx="2133321" cy="12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prod.center/upload/published/news/40d76289/211d786b/30b97125/64d00590/news5741cbbf4d0f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99" y="2635319"/>
            <a:ext cx="1631962" cy="67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momorest.ru/sites/momo/files/82090edc9e34f9bef0caff9468c9af8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3" y="2444687"/>
            <a:ext cx="1593224" cy="106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3" y="3419580"/>
            <a:ext cx="2594285" cy="1759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9" y="5265408"/>
            <a:ext cx="2194428" cy="6903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b="31760"/>
          <a:stretch/>
        </p:blipFill>
        <p:spPr>
          <a:xfrm>
            <a:off x="5478817" y="5292898"/>
            <a:ext cx="1946947" cy="7040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66" y="3693414"/>
            <a:ext cx="1197525" cy="7634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90" y="2621742"/>
            <a:ext cx="1209675" cy="8488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637" y="2618841"/>
            <a:ext cx="1227281" cy="8612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90" y="3631931"/>
            <a:ext cx="1263104" cy="8863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98" y="5357890"/>
            <a:ext cx="1567174" cy="8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2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5868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365166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Почему это важно?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9370998" cy="327520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какой-то момент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нельзя будет продать/отгрузить товар, если указанные в документе ТТН </a:t>
            </a:r>
            <a:r>
              <a:rPr lang="ru-RU" sz="2800" b="1" dirty="0">
                <a:solidFill>
                  <a:srgbClr val="FF5143"/>
                </a:solidFill>
              </a:rPr>
              <a:t>конкретные бутылки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 числятся на остатках организации в государственной базе данных ЕГАИС.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771222" y="5549310"/>
            <a:ext cx="6412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* не 1 июля, и может даже не 1 декабря, но этот момент наступит.</a:t>
            </a:r>
          </a:p>
        </p:txBody>
      </p:sp>
    </p:spTree>
    <p:extLst>
      <p:ext uri="{BB962C8B-B14F-4D97-AF65-F5344CB8AC3E}">
        <p14:creationId xmlns:p14="http://schemas.microsoft.com/office/powerpoint/2010/main" val="131747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Главные проблемы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A16208E0-3167-4F3F-BE94-123257DB8920}"/>
              </a:ext>
            </a:extLst>
          </p:cNvPr>
          <p:cNvSpPr txBox="1">
            <a:spLocks/>
          </p:cNvSpPr>
          <p:nvPr/>
        </p:nvSpPr>
        <p:spPr>
          <a:xfrm>
            <a:off x="676656" y="2011680"/>
            <a:ext cx="10937583" cy="356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/>
              <a:t>Нужно очень много и очень быстро сканировать, даже если сканирование выборочное.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2800" dirty="0"/>
              <a:t>Очень сложно и очень дорого хранить в учетной системе штрихкоды миллионов бутылок.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236481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-1.potx" id="{09838704-90A9-4584-93B5-1F1C52FA97AE}" vid="{4A10412E-A396-4DEE-B891-9CCD1EDF256C}"/>
    </a:ext>
  </a:extLst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Метрополия">
    <a:dk1>
      <a:sysClr val="windowText" lastClr="000000"/>
    </a:dk1>
    <a:lt1>
      <a:sysClr val="window" lastClr="FFFFFF"/>
    </a:lt1>
    <a:dk2>
      <a:srgbClr val="162F33"/>
    </a:dk2>
    <a:lt2>
      <a:srgbClr val="EAF0E0"/>
    </a:lt2>
    <a:accent1>
      <a:srgbClr val="50B4C8"/>
    </a:accent1>
    <a:accent2>
      <a:srgbClr val="A8B97F"/>
    </a:accent2>
    <a:accent3>
      <a:srgbClr val="9B9256"/>
    </a:accent3>
    <a:accent4>
      <a:srgbClr val="657689"/>
    </a:accent4>
    <a:accent5>
      <a:srgbClr val="7A855D"/>
    </a:accent5>
    <a:accent6>
      <a:srgbClr val="84AC9D"/>
    </a:accent6>
    <a:hlink>
      <a:srgbClr val="2370CD"/>
    </a:hlink>
    <a:folHlink>
      <a:srgbClr val="87758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Презентация-1</Template>
  <TotalTime>2265</TotalTime>
  <Words>2659</Words>
  <Application>Microsoft Office PowerPoint</Application>
  <PresentationFormat>Широкоэкранный</PresentationFormat>
  <Paragraphs>451</Paragraphs>
  <Slides>77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77</vt:i4>
      </vt:variant>
    </vt:vector>
  </HeadingPairs>
  <TitlesOfParts>
    <vt:vector size="89" baseType="lpstr">
      <vt:lpstr>Gilroy ExtraBold</vt:lpstr>
      <vt:lpstr>Candara</vt:lpstr>
      <vt:lpstr>Roboto</vt:lpstr>
      <vt:lpstr>Calibri Light</vt:lpstr>
      <vt:lpstr>Segoe UI</vt:lpstr>
      <vt:lpstr>Calibri</vt:lpstr>
      <vt:lpstr>Segoe UI Light</vt:lpstr>
      <vt:lpstr>Arial</vt:lpstr>
      <vt:lpstr>Gilroy Light</vt:lpstr>
      <vt:lpstr>Wingdings</vt:lpstr>
      <vt:lpstr>Тема1</vt:lpstr>
      <vt:lpstr>4_Тема Office</vt:lpstr>
      <vt:lpstr>Помарочный учет</vt:lpstr>
      <vt:lpstr>О чем эта презентация</vt:lpstr>
      <vt:lpstr>В этой презентации</vt:lpstr>
      <vt:lpstr>Постановка задачи</vt:lpstr>
      <vt:lpstr>Постановка задачи</vt:lpstr>
      <vt:lpstr>О чем речь?</vt:lpstr>
      <vt:lpstr>А подробнее?</vt:lpstr>
      <vt:lpstr>Почему это важно?</vt:lpstr>
      <vt:lpstr>Главные проблемы</vt:lpstr>
      <vt:lpstr>Главные отличия ЕГАИС 3 от ЕГАИС 2</vt:lpstr>
      <vt:lpstr>Формат документа ЕГАИС 3</vt:lpstr>
      <vt:lpstr>Зачем нужны коробки?</vt:lpstr>
      <vt:lpstr>Еще раз, зачем нужны коробки?</vt:lpstr>
      <vt:lpstr>И еще раз, зачем нужны коробки?</vt:lpstr>
      <vt:lpstr>Преимущества решения</vt:lpstr>
      <vt:lpstr>Автоматизируемые операции</vt:lpstr>
      <vt:lpstr>Какие операции есть</vt:lpstr>
      <vt:lpstr>1. Помарочная приемка</vt:lpstr>
      <vt:lpstr>Постановка задачи</vt:lpstr>
      <vt:lpstr>Автоматизация помарочной приемки</vt:lpstr>
      <vt:lpstr>Основная проблема</vt:lpstr>
      <vt:lpstr>Что проверяется при поступлении</vt:lpstr>
      <vt:lpstr>Типовое решение по приемке</vt:lpstr>
      <vt:lpstr>Схема автоматизации помарочной приемки</vt:lpstr>
      <vt:lpstr>4 алгоритма работы на выбор</vt:lpstr>
      <vt:lpstr>Преимущества решения</vt:lpstr>
      <vt:lpstr>Увеличение скорости</vt:lpstr>
      <vt:lpstr>Быстро и понятно</vt:lpstr>
      <vt:lpstr>2. Помарочная отгрузка</vt:lpstr>
      <vt:lpstr>Постановка задачи</vt:lpstr>
      <vt:lpstr>Ордер на отгрузку</vt:lpstr>
      <vt:lpstr>Два варианта помарочной отгрузки</vt:lpstr>
      <vt:lpstr>Отгрузка в готовых коробках</vt:lpstr>
      <vt:lpstr>Схема автоматизации помарочной отгрузки</vt:lpstr>
      <vt:lpstr>Отгрузка с агрегацией и пере-агрегацией</vt:lpstr>
      <vt:lpstr>Схема автоматизации помарочной отгрузки</vt:lpstr>
      <vt:lpstr>Схема автоматизации помарочной отгрузки</vt:lpstr>
      <vt:lpstr>Типовое решение по отгрузке </vt:lpstr>
      <vt:lpstr>Преимущества решения</vt:lpstr>
      <vt:lpstr>3. Агрегация</vt:lpstr>
      <vt:lpstr>Что делается при агрегации</vt:lpstr>
      <vt:lpstr>Схема агрегации бутылок в коробку и коробок в паллету</vt:lpstr>
      <vt:lpstr>Типовое решение по агрегации</vt:lpstr>
      <vt:lpstr>Скорость работы</vt:lpstr>
      <vt:lpstr>Преимущества решения</vt:lpstr>
      <vt:lpstr>4. Постановка на баланс</vt:lpstr>
      <vt:lpstr>Постановка задачи</vt:lpstr>
      <vt:lpstr>Схема автоматизации постановки на баланс</vt:lpstr>
      <vt:lpstr>Типовое решение постановки на баланс</vt:lpstr>
      <vt:lpstr>Преимущества решения</vt:lpstr>
      <vt:lpstr>5. Инвентаризация</vt:lpstr>
      <vt:lpstr>Постановка задачи</vt:lpstr>
      <vt:lpstr>Схема автоматизации инвентаризации</vt:lpstr>
      <vt:lpstr>Типовое решение для инвентаризации</vt:lpstr>
      <vt:lpstr>Преимущества решения</vt:lpstr>
      <vt:lpstr>6. Списание</vt:lpstr>
      <vt:lpstr>Постановка задачи</vt:lpstr>
      <vt:lpstr>Решение</vt:lpstr>
      <vt:lpstr>7. Возврат</vt:lpstr>
      <vt:lpstr>Постановка задачи</vt:lpstr>
      <vt:lpstr>Решение</vt:lpstr>
      <vt:lpstr>Технологии</vt:lpstr>
      <vt:lpstr>Две части решения</vt:lpstr>
      <vt:lpstr>Mobile SMARTS</vt:lpstr>
      <vt:lpstr>АРМ ЕГАИС</vt:lpstr>
      <vt:lpstr>Технологический стек решения</vt:lpstr>
      <vt:lpstr>Коннекторы к внешним системам</vt:lpstr>
      <vt:lpstr>Другие операции</vt:lpstr>
      <vt:lpstr> «Магазин 15» мобильное рабочее место</vt:lpstr>
      <vt:lpstr>Презентация PowerPoint</vt:lpstr>
      <vt:lpstr>Средства разработки</vt:lpstr>
      <vt:lpstr>Презентация PowerPoint</vt:lpstr>
      <vt:lpstr>Поддержка мобильной периферии</vt:lpstr>
      <vt:lpstr>Метаданные</vt:lpstr>
      <vt:lpstr>Визуальное программирование</vt:lpstr>
      <vt:lpstr>Уже внедрили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оформлять презентацию</dc:title>
  <dc:creator>Всеволод Мартынов</dc:creator>
  <cp:lastModifiedBy>Всеволод Мартынов</cp:lastModifiedBy>
  <cp:revision>81</cp:revision>
  <dcterms:created xsi:type="dcterms:W3CDTF">2017-10-26T14:44:17Z</dcterms:created>
  <dcterms:modified xsi:type="dcterms:W3CDTF">2018-06-27T10:12:32Z</dcterms:modified>
</cp:coreProperties>
</file>